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256" r:id="rId2"/>
    <p:sldId id="257" r:id="rId3"/>
    <p:sldId id="258" r:id="rId4"/>
    <p:sldId id="259" r:id="rId5"/>
    <p:sldId id="260" r:id="rId6"/>
    <p:sldId id="261" r:id="rId7"/>
    <p:sldId id="280" r:id="rId8"/>
    <p:sldId id="281" r:id="rId9"/>
    <p:sldId id="282" r:id="rId10"/>
    <p:sldId id="284" r:id="rId11"/>
    <p:sldId id="285" r:id="rId12"/>
    <p:sldId id="286" r:id="rId13"/>
    <p:sldId id="289" r:id="rId14"/>
    <p:sldId id="291" r:id="rId15"/>
    <p:sldId id="292" r:id="rId16"/>
    <p:sldId id="262" r:id="rId17"/>
    <p:sldId id="295" r:id="rId18"/>
    <p:sldId id="266" r:id="rId19"/>
    <p:sldId id="279" r:id="rId20"/>
    <p:sldId id="293" r:id="rId21"/>
    <p:sldId id="294" r:id="rId22"/>
    <p:sldId id="274"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p:scale>
          <a:sx n="96" d="100"/>
          <a:sy n="96" d="100"/>
        </p:scale>
        <p:origin x="-630"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15.jpeg"/></Relationships>
</file>

<file path=ppt/diagrams/_rels/data4.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0A324-083F-49D6-81A2-3697B1ABC98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5214F34-76C9-4568-9798-4ACD52EAD291}">
      <dgm:prSet/>
      <dgm:spPr/>
      <dgm:t>
        <a:bodyPr/>
        <a:lstStyle/>
        <a:p>
          <a:pPr rtl="0"/>
          <a:r>
            <a:rPr lang="en-US" b="1" dirty="0" smtClean="0"/>
            <a:t>Introduction </a:t>
          </a:r>
          <a:endParaRPr lang="en-US" dirty="0"/>
        </a:p>
      </dgm:t>
    </dgm:pt>
    <dgm:pt modelId="{CB92769A-1CD0-4A08-A418-664695074779}" type="parTrans" cxnId="{B4E5D5AD-0C1A-47C6-B43D-AE27BC3E2B60}">
      <dgm:prSet/>
      <dgm:spPr/>
      <dgm:t>
        <a:bodyPr/>
        <a:lstStyle/>
        <a:p>
          <a:endParaRPr lang="en-US" dirty="0"/>
        </a:p>
      </dgm:t>
    </dgm:pt>
    <dgm:pt modelId="{E75DE58A-81F8-46DA-A27E-6D2F4E3D0EDC}" type="sibTrans" cxnId="{B4E5D5AD-0C1A-47C6-B43D-AE27BC3E2B60}">
      <dgm:prSet/>
      <dgm:spPr/>
      <dgm:t>
        <a:bodyPr/>
        <a:lstStyle/>
        <a:p>
          <a:endParaRPr lang="en-US"/>
        </a:p>
      </dgm:t>
    </dgm:pt>
    <dgm:pt modelId="{2429688C-C47D-4A25-BB99-2C5F023F18CB}">
      <dgm:prSet/>
      <dgm:spPr/>
      <dgm:t>
        <a:bodyPr/>
        <a:lstStyle/>
        <a:p>
          <a:pPr rtl="0"/>
          <a:r>
            <a:rPr lang="en-US" b="1" dirty="0" smtClean="0"/>
            <a:t>Company Details </a:t>
          </a:r>
          <a:endParaRPr lang="en-US" dirty="0"/>
        </a:p>
      </dgm:t>
    </dgm:pt>
    <dgm:pt modelId="{40D3016B-AC2E-42EE-A879-8B763ECBEBD8}" type="parTrans" cxnId="{FE3DC24D-5262-4AAE-979A-D1AB790126D6}">
      <dgm:prSet/>
      <dgm:spPr/>
      <dgm:t>
        <a:bodyPr/>
        <a:lstStyle/>
        <a:p>
          <a:endParaRPr lang="en-US" dirty="0"/>
        </a:p>
      </dgm:t>
    </dgm:pt>
    <dgm:pt modelId="{F907B40B-55EF-4420-AF81-46B5C5A10817}" type="sibTrans" cxnId="{FE3DC24D-5262-4AAE-979A-D1AB790126D6}">
      <dgm:prSet/>
      <dgm:spPr/>
      <dgm:t>
        <a:bodyPr/>
        <a:lstStyle/>
        <a:p>
          <a:endParaRPr lang="en-US"/>
        </a:p>
      </dgm:t>
    </dgm:pt>
    <dgm:pt modelId="{02533015-B206-4E7B-A701-CC7428FEEC8A}">
      <dgm:prSet/>
      <dgm:spPr/>
      <dgm:t>
        <a:bodyPr/>
        <a:lstStyle/>
        <a:p>
          <a:pPr rtl="0"/>
          <a:r>
            <a:rPr lang="en-US" b="1" dirty="0" smtClean="0"/>
            <a:t>List of key persons</a:t>
          </a:r>
          <a:endParaRPr lang="en-US" dirty="0"/>
        </a:p>
      </dgm:t>
    </dgm:pt>
    <dgm:pt modelId="{088E9420-842D-432C-99D6-8B078AC24F55}" type="parTrans" cxnId="{E93C220B-D5B6-40B5-9979-2B60B1A0F588}">
      <dgm:prSet/>
      <dgm:spPr/>
      <dgm:t>
        <a:bodyPr/>
        <a:lstStyle/>
        <a:p>
          <a:endParaRPr lang="en-US" dirty="0"/>
        </a:p>
      </dgm:t>
    </dgm:pt>
    <dgm:pt modelId="{421854AC-A80B-4673-9836-0A5A44F930CA}" type="sibTrans" cxnId="{E93C220B-D5B6-40B5-9979-2B60B1A0F588}">
      <dgm:prSet/>
      <dgm:spPr/>
      <dgm:t>
        <a:bodyPr/>
        <a:lstStyle/>
        <a:p>
          <a:endParaRPr lang="en-US"/>
        </a:p>
      </dgm:t>
    </dgm:pt>
    <dgm:pt modelId="{3B41282F-DB43-47D1-88D5-CB56231BF418}">
      <dgm:prSet/>
      <dgm:spPr/>
      <dgm:t>
        <a:bodyPr/>
        <a:lstStyle/>
        <a:p>
          <a:pPr rtl="0"/>
          <a:r>
            <a:rPr lang="en-US" b="1" dirty="0" smtClean="0"/>
            <a:t>Organization Structure</a:t>
          </a:r>
          <a:endParaRPr lang="en-US" dirty="0"/>
        </a:p>
      </dgm:t>
    </dgm:pt>
    <dgm:pt modelId="{546128BF-2CD1-421F-902F-6F566BCBD6E0}" type="parTrans" cxnId="{5F007E97-E3F0-4A80-98A3-3E634CE1370A}">
      <dgm:prSet/>
      <dgm:spPr/>
      <dgm:t>
        <a:bodyPr/>
        <a:lstStyle/>
        <a:p>
          <a:endParaRPr lang="en-US" dirty="0"/>
        </a:p>
      </dgm:t>
    </dgm:pt>
    <dgm:pt modelId="{BC5F933F-CC0C-4946-ACEC-EF9E409FCD2C}" type="sibTrans" cxnId="{5F007E97-E3F0-4A80-98A3-3E634CE1370A}">
      <dgm:prSet/>
      <dgm:spPr/>
      <dgm:t>
        <a:bodyPr/>
        <a:lstStyle/>
        <a:p>
          <a:endParaRPr lang="en-US"/>
        </a:p>
      </dgm:t>
    </dgm:pt>
    <dgm:pt modelId="{FF34AB03-5FC6-46A5-8E57-64DAE618512E}">
      <dgm:prSet/>
      <dgm:spPr/>
      <dgm:t>
        <a:bodyPr/>
        <a:lstStyle/>
        <a:p>
          <a:pPr rtl="0"/>
          <a:r>
            <a:rPr lang="en-US" b="1" dirty="0" smtClean="0"/>
            <a:t>Areas of Activities </a:t>
          </a:r>
          <a:endParaRPr lang="en-US" dirty="0"/>
        </a:p>
      </dgm:t>
    </dgm:pt>
    <dgm:pt modelId="{0FC1D389-AB3A-49C3-AB40-968273EEB271}" type="parTrans" cxnId="{3017DA6A-EF6A-44CE-9F83-3F066B37A5DA}">
      <dgm:prSet/>
      <dgm:spPr/>
      <dgm:t>
        <a:bodyPr/>
        <a:lstStyle/>
        <a:p>
          <a:endParaRPr lang="en-US" dirty="0"/>
        </a:p>
      </dgm:t>
    </dgm:pt>
    <dgm:pt modelId="{6C40FDA5-EE2B-4880-B6B2-6AA5FED07F35}" type="sibTrans" cxnId="{3017DA6A-EF6A-44CE-9F83-3F066B37A5DA}">
      <dgm:prSet/>
      <dgm:spPr/>
      <dgm:t>
        <a:bodyPr/>
        <a:lstStyle/>
        <a:p>
          <a:endParaRPr lang="en-US"/>
        </a:p>
      </dgm:t>
    </dgm:pt>
    <dgm:pt modelId="{BACF31FD-B4EC-4024-9D2D-926F8A910FD6}">
      <dgm:prSet/>
      <dgm:spPr/>
      <dgm:t>
        <a:bodyPr/>
        <a:lstStyle/>
        <a:p>
          <a:pPr rtl="0"/>
          <a:r>
            <a:rPr lang="en-US" b="1" dirty="0" smtClean="0"/>
            <a:t>Client Details</a:t>
          </a:r>
          <a:endParaRPr lang="en-US" dirty="0"/>
        </a:p>
      </dgm:t>
    </dgm:pt>
    <dgm:pt modelId="{47583DDC-A322-44FF-9290-BFF38F1CA1AA}" type="parTrans" cxnId="{5E9D846F-02F0-4547-87AF-147CD7724973}">
      <dgm:prSet/>
      <dgm:spPr/>
      <dgm:t>
        <a:bodyPr/>
        <a:lstStyle/>
        <a:p>
          <a:endParaRPr lang="en-US" dirty="0"/>
        </a:p>
      </dgm:t>
    </dgm:pt>
    <dgm:pt modelId="{DBB1B222-145B-409F-B1AD-AB48E6FA8A80}" type="sibTrans" cxnId="{5E9D846F-02F0-4547-87AF-147CD7724973}">
      <dgm:prSet/>
      <dgm:spPr/>
      <dgm:t>
        <a:bodyPr/>
        <a:lstStyle/>
        <a:p>
          <a:endParaRPr lang="en-US"/>
        </a:p>
      </dgm:t>
    </dgm:pt>
    <dgm:pt modelId="{17B9F7D2-38BD-456A-BB46-7A2EFF660F5C}">
      <dgm:prSet/>
      <dgm:spPr/>
      <dgm:t>
        <a:bodyPr/>
        <a:lstStyle/>
        <a:p>
          <a:pPr rtl="0"/>
          <a:r>
            <a:rPr lang="en-US" b="1" dirty="0" smtClean="0"/>
            <a:t>List of Equipments</a:t>
          </a:r>
          <a:endParaRPr lang="en-US" dirty="0"/>
        </a:p>
      </dgm:t>
    </dgm:pt>
    <dgm:pt modelId="{74D48C57-F27E-4350-9776-1D7985BF5F72}" type="parTrans" cxnId="{C455AA70-084D-45A4-B887-21A2643A3FDB}">
      <dgm:prSet/>
      <dgm:spPr/>
      <dgm:t>
        <a:bodyPr/>
        <a:lstStyle/>
        <a:p>
          <a:endParaRPr lang="en-US" dirty="0"/>
        </a:p>
      </dgm:t>
    </dgm:pt>
    <dgm:pt modelId="{D6EBA672-DAD6-480D-9310-7DC4A2EC3134}" type="sibTrans" cxnId="{C455AA70-084D-45A4-B887-21A2643A3FDB}">
      <dgm:prSet/>
      <dgm:spPr/>
      <dgm:t>
        <a:bodyPr/>
        <a:lstStyle/>
        <a:p>
          <a:endParaRPr lang="en-US"/>
        </a:p>
      </dgm:t>
    </dgm:pt>
    <dgm:pt modelId="{8A740793-FA3A-40FA-A425-FC9C4975FAFF}">
      <dgm:prSet/>
      <dgm:spPr/>
      <dgm:t>
        <a:bodyPr/>
        <a:lstStyle/>
        <a:p>
          <a:pPr rtl="0"/>
          <a:r>
            <a:rPr lang="en-US" b="1" dirty="0" smtClean="0"/>
            <a:t>Work Executed in Last Five Years </a:t>
          </a:r>
          <a:endParaRPr lang="en-US" dirty="0"/>
        </a:p>
      </dgm:t>
    </dgm:pt>
    <dgm:pt modelId="{C8BE579A-A6A0-454F-A1A1-F5E1D8D6A260}" type="parTrans" cxnId="{1B53E4D4-D8AE-4554-98F0-CEA21ECCD6FD}">
      <dgm:prSet/>
      <dgm:spPr/>
      <dgm:t>
        <a:bodyPr/>
        <a:lstStyle/>
        <a:p>
          <a:endParaRPr lang="en-US" dirty="0"/>
        </a:p>
      </dgm:t>
    </dgm:pt>
    <dgm:pt modelId="{AC4854DB-0455-4564-B43B-869C330500B2}" type="sibTrans" cxnId="{1B53E4D4-D8AE-4554-98F0-CEA21ECCD6FD}">
      <dgm:prSet/>
      <dgm:spPr/>
      <dgm:t>
        <a:bodyPr/>
        <a:lstStyle/>
        <a:p>
          <a:endParaRPr lang="en-US"/>
        </a:p>
      </dgm:t>
    </dgm:pt>
    <dgm:pt modelId="{084F5E81-00A5-4C95-9037-2811EDF0AD30}" type="pres">
      <dgm:prSet presAssocID="{56B0A324-083F-49D6-81A2-3697B1ABC987}" presName="composite" presStyleCnt="0">
        <dgm:presLayoutVars>
          <dgm:chMax val="5"/>
          <dgm:dir/>
          <dgm:animLvl val="ctr"/>
          <dgm:resizeHandles val="exact"/>
        </dgm:presLayoutVars>
      </dgm:prSet>
      <dgm:spPr/>
      <dgm:t>
        <a:bodyPr/>
        <a:lstStyle/>
        <a:p>
          <a:endParaRPr lang="en-US"/>
        </a:p>
      </dgm:t>
    </dgm:pt>
    <dgm:pt modelId="{D8E971D9-7E28-4159-80BF-794904B8A49D}" type="pres">
      <dgm:prSet presAssocID="{56B0A324-083F-49D6-81A2-3697B1ABC987}" presName="cycle" presStyleCnt="0"/>
      <dgm:spPr/>
    </dgm:pt>
    <dgm:pt modelId="{733F8A84-1E94-47F4-80B2-A6A480B7C9CD}" type="pres">
      <dgm:prSet presAssocID="{56B0A324-083F-49D6-81A2-3697B1ABC987}" presName="centerShape" presStyleCnt="0"/>
      <dgm:spPr/>
    </dgm:pt>
    <dgm:pt modelId="{B5FE5B98-633F-4062-AAA6-A550B75C765C}" type="pres">
      <dgm:prSet presAssocID="{56B0A324-083F-49D6-81A2-3697B1ABC987}" presName="connSite" presStyleLbl="node1" presStyleIdx="0" presStyleCnt="9"/>
      <dgm:spPr/>
    </dgm:pt>
    <dgm:pt modelId="{38097701-A723-41A8-A07F-87E0BE08AF05}" type="pres">
      <dgm:prSet presAssocID="{56B0A324-083F-49D6-81A2-3697B1ABC987}" presName="visible" presStyleLbl="node1" presStyleIdx="0" presStyleCnt="9"/>
      <dgm:spPr>
        <a:blipFill rotWithShape="0">
          <a:blip xmlns:r="http://schemas.openxmlformats.org/officeDocument/2006/relationships" r:embed="rId1"/>
          <a:stretch>
            <a:fillRect/>
          </a:stretch>
        </a:blipFill>
      </dgm:spPr>
    </dgm:pt>
    <dgm:pt modelId="{32D7C87B-DDDD-4059-BE66-D2F507CDCC69}" type="pres">
      <dgm:prSet presAssocID="{CB92769A-1CD0-4A08-A418-664695074779}" presName="Name25" presStyleLbl="parChTrans1D1" presStyleIdx="0" presStyleCnt="8"/>
      <dgm:spPr/>
      <dgm:t>
        <a:bodyPr/>
        <a:lstStyle/>
        <a:p>
          <a:endParaRPr lang="en-US"/>
        </a:p>
      </dgm:t>
    </dgm:pt>
    <dgm:pt modelId="{AE5C7AA6-E3BB-49E4-A76B-F22C182157F5}" type="pres">
      <dgm:prSet presAssocID="{A5214F34-76C9-4568-9798-4ACD52EAD291}" presName="node" presStyleCnt="0"/>
      <dgm:spPr/>
    </dgm:pt>
    <dgm:pt modelId="{143B9BB4-D067-431B-AC39-5E60DB1E7A7C}" type="pres">
      <dgm:prSet presAssocID="{A5214F34-76C9-4568-9798-4ACD52EAD291}" presName="parentNode" presStyleLbl="node1" presStyleIdx="1" presStyleCnt="9" custScaleX="208287">
        <dgm:presLayoutVars>
          <dgm:chMax val="1"/>
          <dgm:bulletEnabled val="1"/>
        </dgm:presLayoutVars>
      </dgm:prSet>
      <dgm:spPr/>
      <dgm:t>
        <a:bodyPr/>
        <a:lstStyle/>
        <a:p>
          <a:endParaRPr lang="en-US"/>
        </a:p>
      </dgm:t>
    </dgm:pt>
    <dgm:pt modelId="{F4A20C44-79C5-4A98-8ED0-7E4CD53A2E79}" type="pres">
      <dgm:prSet presAssocID="{A5214F34-76C9-4568-9798-4ACD52EAD291}" presName="childNode" presStyleLbl="revTx" presStyleIdx="0" presStyleCnt="0">
        <dgm:presLayoutVars>
          <dgm:bulletEnabled val="1"/>
        </dgm:presLayoutVars>
      </dgm:prSet>
      <dgm:spPr/>
    </dgm:pt>
    <dgm:pt modelId="{0538076A-859B-4138-9231-2DD5FB9DE260}" type="pres">
      <dgm:prSet presAssocID="{40D3016B-AC2E-42EE-A879-8B763ECBEBD8}" presName="Name25" presStyleLbl="parChTrans1D1" presStyleIdx="1" presStyleCnt="8"/>
      <dgm:spPr/>
      <dgm:t>
        <a:bodyPr/>
        <a:lstStyle/>
        <a:p>
          <a:endParaRPr lang="en-US"/>
        </a:p>
      </dgm:t>
    </dgm:pt>
    <dgm:pt modelId="{083F74D9-9CD7-4F33-A83D-2C255F09D59B}" type="pres">
      <dgm:prSet presAssocID="{2429688C-C47D-4A25-BB99-2C5F023F18CB}" presName="node" presStyleCnt="0"/>
      <dgm:spPr/>
    </dgm:pt>
    <dgm:pt modelId="{D10ACACA-BEE1-4238-824E-46EB4BE9D228}" type="pres">
      <dgm:prSet presAssocID="{2429688C-C47D-4A25-BB99-2C5F023F18CB}" presName="parentNode" presStyleLbl="node1" presStyleIdx="2" presStyleCnt="9" custScaleX="192131">
        <dgm:presLayoutVars>
          <dgm:chMax val="1"/>
          <dgm:bulletEnabled val="1"/>
        </dgm:presLayoutVars>
      </dgm:prSet>
      <dgm:spPr/>
      <dgm:t>
        <a:bodyPr/>
        <a:lstStyle/>
        <a:p>
          <a:endParaRPr lang="en-US"/>
        </a:p>
      </dgm:t>
    </dgm:pt>
    <dgm:pt modelId="{71B214EF-A336-4ECA-A46A-8BE573B92F12}" type="pres">
      <dgm:prSet presAssocID="{2429688C-C47D-4A25-BB99-2C5F023F18CB}" presName="childNode" presStyleLbl="revTx" presStyleIdx="0" presStyleCnt="0">
        <dgm:presLayoutVars>
          <dgm:bulletEnabled val="1"/>
        </dgm:presLayoutVars>
      </dgm:prSet>
      <dgm:spPr/>
    </dgm:pt>
    <dgm:pt modelId="{F95A4806-21EE-491E-9BB3-AEC627A79D5B}" type="pres">
      <dgm:prSet presAssocID="{088E9420-842D-432C-99D6-8B078AC24F55}" presName="Name25" presStyleLbl="parChTrans1D1" presStyleIdx="2" presStyleCnt="8"/>
      <dgm:spPr/>
      <dgm:t>
        <a:bodyPr/>
        <a:lstStyle/>
        <a:p>
          <a:endParaRPr lang="en-US"/>
        </a:p>
      </dgm:t>
    </dgm:pt>
    <dgm:pt modelId="{9FE0AC7B-5725-436B-A069-C2BE0DE3A9A4}" type="pres">
      <dgm:prSet presAssocID="{02533015-B206-4E7B-A701-CC7428FEEC8A}" presName="node" presStyleCnt="0"/>
      <dgm:spPr/>
    </dgm:pt>
    <dgm:pt modelId="{45398C05-E4BD-4387-9CEC-846769CB8C9E}" type="pres">
      <dgm:prSet presAssocID="{02533015-B206-4E7B-A701-CC7428FEEC8A}" presName="parentNode" presStyleLbl="node1" presStyleIdx="3" presStyleCnt="9" custScaleX="197669">
        <dgm:presLayoutVars>
          <dgm:chMax val="1"/>
          <dgm:bulletEnabled val="1"/>
        </dgm:presLayoutVars>
      </dgm:prSet>
      <dgm:spPr/>
      <dgm:t>
        <a:bodyPr/>
        <a:lstStyle/>
        <a:p>
          <a:endParaRPr lang="en-US"/>
        </a:p>
      </dgm:t>
    </dgm:pt>
    <dgm:pt modelId="{8670A430-0DD0-4C9E-860C-4F4861899F48}" type="pres">
      <dgm:prSet presAssocID="{02533015-B206-4E7B-A701-CC7428FEEC8A}" presName="childNode" presStyleLbl="revTx" presStyleIdx="0" presStyleCnt="0">
        <dgm:presLayoutVars>
          <dgm:bulletEnabled val="1"/>
        </dgm:presLayoutVars>
      </dgm:prSet>
      <dgm:spPr/>
    </dgm:pt>
    <dgm:pt modelId="{31F58213-5C73-4E1D-97EF-D08D4F17C57B}" type="pres">
      <dgm:prSet presAssocID="{546128BF-2CD1-421F-902F-6F566BCBD6E0}" presName="Name25" presStyleLbl="parChTrans1D1" presStyleIdx="3" presStyleCnt="8"/>
      <dgm:spPr/>
      <dgm:t>
        <a:bodyPr/>
        <a:lstStyle/>
        <a:p>
          <a:endParaRPr lang="en-US"/>
        </a:p>
      </dgm:t>
    </dgm:pt>
    <dgm:pt modelId="{2E51A2AE-D199-4B7B-98FF-FDAA3D47C04C}" type="pres">
      <dgm:prSet presAssocID="{3B41282F-DB43-47D1-88D5-CB56231BF418}" presName="node" presStyleCnt="0"/>
      <dgm:spPr/>
    </dgm:pt>
    <dgm:pt modelId="{CF716DD5-7A54-422B-B7CA-00F6AEE12D1D}" type="pres">
      <dgm:prSet presAssocID="{3B41282F-DB43-47D1-88D5-CB56231BF418}" presName="parentNode" presStyleLbl="node1" presStyleIdx="4" presStyleCnt="9" custScaleX="196006">
        <dgm:presLayoutVars>
          <dgm:chMax val="1"/>
          <dgm:bulletEnabled val="1"/>
        </dgm:presLayoutVars>
      </dgm:prSet>
      <dgm:spPr/>
      <dgm:t>
        <a:bodyPr/>
        <a:lstStyle/>
        <a:p>
          <a:endParaRPr lang="en-US"/>
        </a:p>
      </dgm:t>
    </dgm:pt>
    <dgm:pt modelId="{7056C462-5DE4-4FD4-8C69-663A6C5E45BD}" type="pres">
      <dgm:prSet presAssocID="{3B41282F-DB43-47D1-88D5-CB56231BF418}" presName="childNode" presStyleLbl="revTx" presStyleIdx="0" presStyleCnt="0">
        <dgm:presLayoutVars>
          <dgm:bulletEnabled val="1"/>
        </dgm:presLayoutVars>
      </dgm:prSet>
      <dgm:spPr/>
    </dgm:pt>
    <dgm:pt modelId="{5813D2C9-4413-4E8B-897B-1363011E5315}" type="pres">
      <dgm:prSet presAssocID="{0FC1D389-AB3A-49C3-AB40-968273EEB271}" presName="Name25" presStyleLbl="parChTrans1D1" presStyleIdx="4" presStyleCnt="8"/>
      <dgm:spPr/>
      <dgm:t>
        <a:bodyPr/>
        <a:lstStyle/>
        <a:p>
          <a:endParaRPr lang="en-US"/>
        </a:p>
      </dgm:t>
    </dgm:pt>
    <dgm:pt modelId="{70628CE7-E7D8-437E-A2F5-D0612643E149}" type="pres">
      <dgm:prSet presAssocID="{FF34AB03-5FC6-46A5-8E57-64DAE618512E}" presName="node" presStyleCnt="0"/>
      <dgm:spPr/>
    </dgm:pt>
    <dgm:pt modelId="{43631B14-49F2-4B2C-8CFA-2F90C8E14D96}" type="pres">
      <dgm:prSet presAssocID="{FF34AB03-5FC6-46A5-8E57-64DAE618512E}" presName="parentNode" presStyleLbl="node1" presStyleIdx="5" presStyleCnt="9" custScaleX="194376">
        <dgm:presLayoutVars>
          <dgm:chMax val="1"/>
          <dgm:bulletEnabled val="1"/>
        </dgm:presLayoutVars>
      </dgm:prSet>
      <dgm:spPr/>
      <dgm:t>
        <a:bodyPr/>
        <a:lstStyle/>
        <a:p>
          <a:endParaRPr lang="en-US"/>
        </a:p>
      </dgm:t>
    </dgm:pt>
    <dgm:pt modelId="{96C81789-FC55-4899-B0F1-C72CF8ABD073}" type="pres">
      <dgm:prSet presAssocID="{FF34AB03-5FC6-46A5-8E57-64DAE618512E}" presName="childNode" presStyleLbl="revTx" presStyleIdx="0" presStyleCnt="0">
        <dgm:presLayoutVars>
          <dgm:bulletEnabled val="1"/>
        </dgm:presLayoutVars>
      </dgm:prSet>
      <dgm:spPr/>
    </dgm:pt>
    <dgm:pt modelId="{D7CEF448-82FB-40F0-8971-ACC44720739A}" type="pres">
      <dgm:prSet presAssocID="{47583DDC-A322-44FF-9290-BFF38F1CA1AA}" presName="Name25" presStyleLbl="parChTrans1D1" presStyleIdx="5" presStyleCnt="8"/>
      <dgm:spPr/>
      <dgm:t>
        <a:bodyPr/>
        <a:lstStyle/>
        <a:p>
          <a:endParaRPr lang="en-US"/>
        </a:p>
      </dgm:t>
    </dgm:pt>
    <dgm:pt modelId="{E52D37A7-8FFA-4DD4-8649-B62B5B1AD126}" type="pres">
      <dgm:prSet presAssocID="{BACF31FD-B4EC-4024-9D2D-926F8A910FD6}" presName="node" presStyleCnt="0"/>
      <dgm:spPr/>
    </dgm:pt>
    <dgm:pt modelId="{F0757131-EBCF-4779-8D39-61CE06CF33B6}" type="pres">
      <dgm:prSet presAssocID="{BACF31FD-B4EC-4024-9D2D-926F8A910FD6}" presName="parentNode" presStyleLbl="node1" presStyleIdx="6" presStyleCnt="9" custScaleX="193194">
        <dgm:presLayoutVars>
          <dgm:chMax val="1"/>
          <dgm:bulletEnabled val="1"/>
        </dgm:presLayoutVars>
      </dgm:prSet>
      <dgm:spPr/>
      <dgm:t>
        <a:bodyPr/>
        <a:lstStyle/>
        <a:p>
          <a:endParaRPr lang="en-US"/>
        </a:p>
      </dgm:t>
    </dgm:pt>
    <dgm:pt modelId="{A1F6D919-9123-42F9-A898-8A86CB782DF7}" type="pres">
      <dgm:prSet presAssocID="{BACF31FD-B4EC-4024-9D2D-926F8A910FD6}" presName="childNode" presStyleLbl="revTx" presStyleIdx="0" presStyleCnt="0">
        <dgm:presLayoutVars>
          <dgm:bulletEnabled val="1"/>
        </dgm:presLayoutVars>
      </dgm:prSet>
      <dgm:spPr/>
    </dgm:pt>
    <dgm:pt modelId="{010845B8-B79C-419D-8C7B-36ECC550A331}" type="pres">
      <dgm:prSet presAssocID="{74D48C57-F27E-4350-9776-1D7985BF5F72}" presName="Name25" presStyleLbl="parChTrans1D1" presStyleIdx="6" presStyleCnt="8"/>
      <dgm:spPr/>
      <dgm:t>
        <a:bodyPr/>
        <a:lstStyle/>
        <a:p>
          <a:endParaRPr lang="en-US"/>
        </a:p>
      </dgm:t>
    </dgm:pt>
    <dgm:pt modelId="{7014AD99-EE0E-4D3C-8932-2F3B49D0D8FE}" type="pres">
      <dgm:prSet presAssocID="{17B9F7D2-38BD-456A-BB46-7A2EFF660F5C}" presName="node" presStyleCnt="0"/>
      <dgm:spPr/>
    </dgm:pt>
    <dgm:pt modelId="{0E5BD4C9-BC70-4EDB-AA26-3C9B7CBC6F21}" type="pres">
      <dgm:prSet presAssocID="{17B9F7D2-38BD-456A-BB46-7A2EFF660F5C}" presName="parentNode" presStyleLbl="node1" presStyleIdx="7" presStyleCnt="9" custScaleX="222397" custLinFactNeighborX="-1251" custLinFactNeighborY="2240">
        <dgm:presLayoutVars>
          <dgm:chMax val="1"/>
          <dgm:bulletEnabled val="1"/>
        </dgm:presLayoutVars>
      </dgm:prSet>
      <dgm:spPr/>
      <dgm:t>
        <a:bodyPr/>
        <a:lstStyle/>
        <a:p>
          <a:endParaRPr lang="en-US"/>
        </a:p>
      </dgm:t>
    </dgm:pt>
    <dgm:pt modelId="{1BB2A303-4E40-42B8-8F53-DBFB7A924392}" type="pres">
      <dgm:prSet presAssocID="{17B9F7D2-38BD-456A-BB46-7A2EFF660F5C}" presName="childNode" presStyleLbl="revTx" presStyleIdx="0" presStyleCnt="0">
        <dgm:presLayoutVars>
          <dgm:bulletEnabled val="1"/>
        </dgm:presLayoutVars>
      </dgm:prSet>
      <dgm:spPr/>
    </dgm:pt>
    <dgm:pt modelId="{0A4FC9C0-91B8-42CA-BCCE-6F4DF643EC41}" type="pres">
      <dgm:prSet presAssocID="{C8BE579A-A6A0-454F-A1A1-F5E1D8D6A260}" presName="Name25" presStyleLbl="parChTrans1D1" presStyleIdx="7" presStyleCnt="8"/>
      <dgm:spPr/>
      <dgm:t>
        <a:bodyPr/>
        <a:lstStyle/>
        <a:p>
          <a:endParaRPr lang="en-US"/>
        </a:p>
      </dgm:t>
    </dgm:pt>
    <dgm:pt modelId="{CC2B38F1-49C0-43D5-81F3-D7463CFB4BEE}" type="pres">
      <dgm:prSet presAssocID="{8A740793-FA3A-40FA-A425-FC9C4975FAFF}" presName="node" presStyleCnt="0"/>
      <dgm:spPr/>
    </dgm:pt>
    <dgm:pt modelId="{B2AFC24C-92B0-419B-BF66-16A01D62F32F}" type="pres">
      <dgm:prSet presAssocID="{8A740793-FA3A-40FA-A425-FC9C4975FAFF}" presName="parentNode" presStyleLbl="node1" presStyleIdx="8" presStyleCnt="9" custScaleX="203811">
        <dgm:presLayoutVars>
          <dgm:chMax val="1"/>
          <dgm:bulletEnabled val="1"/>
        </dgm:presLayoutVars>
      </dgm:prSet>
      <dgm:spPr/>
      <dgm:t>
        <a:bodyPr/>
        <a:lstStyle/>
        <a:p>
          <a:endParaRPr lang="en-US"/>
        </a:p>
      </dgm:t>
    </dgm:pt>
    <dgm:pt modelId="{391CAFF4-0D57-4C83-88A2-453535E91102}" type="pres">
      <dgm:prSet presAssocID="{8A740793-FA3A-40FA-A425-FC9C4975FAFF}" presName="childNode" presStyleLbl="revTx" presStyleIdx="0" presStyleCnt="0">
        <dgm:presLayoutVars>
          <dgm:bulletEnabled val="1"/>
        </dgm:presLayoutVars>
      </dgm:prSet>
      <dgm:spPr/>
    </dgm:pt>
  </dgm:ptLst>
  <dgm:cxnLst>
    <dgm:cxn modelId="{597F3E0A-CCF0-4755-8423-55B393F3B99B}" type="presOf" srcId="{C8BE579A-A6A0-454F-A1A1-F5E1D8D6A260}" destId="{0A4FC9C0-91B8-42CA-BCCE-6F4DF643EC41}" srcOrd="0" destOrd="0" presId="urn:microsoft.com/office/officeart/2005/8/layout/radial2"/>
    <dgm:cxn modelId="{D979F997-A10D-4FF0-A0C6-DC9F678116FC}" type="presOf" srcId="{A5214F34-76C9-4568-9798-4ACD52EAD291}" destId="{143B9BB4-D067-431B-AC39-5E60DB1E7A7C}" srcOrd="0" destOrd="0" presId="urn:microsoft.com/office/officeart/2005/8/layout/radial2"/>
    <dgm:cxn modelId="{C455AA70-084D-45A4-B887-21A2643A3FDB}" srcId="{56B0A324-083F-49D6-81A2-3697B1ABC987}" destId="{17B9F7D2-38BD-456A-BB46-7A2EFF660F5C}" srcOrd="6" destOrd="0" parTransId="{74D48C57-F27E-4350-9776-1D7985BF5F72}" sibTransId="{D6EBA672-DAD6-480D-9310-7DC4A2EC3134}"/>
    <dgm:cxn modelId="{3017DA6A-EF6A-44CE-9F83-3F066B37A5DA}" srcId="{56B0A324-083F-49D6-81A2-3697B1ABC987}" destId="{FF34AB03-5FC6-46A5-8E57-64DAE618512E}" srcOrd="4" destOrd="0" parTransId="{0FC1D389-AB3A-49C3-AB40-968273EEB271}" sibTransId="{6C40FDA5-EE2B-4880-B6B2-6AA5FED07F35}"/>
    <dgm:cxn modelId="{9497AC4C-FFBC-4175-8E06-23310D9A3C22}" type="presOf" srcId="{088E9420-842D-432C-99D6-8B078AC24F55}" destId="{F95A4806-21EE-491E-9BB3-AEC627A79D5B}" srcOrd="0" destOrd="0" presId="urn:microsoft.com/office/officeart/2005/8/layout/radial2"/>
    <dgm:cxn modelId="{E9FB68ED-CD13-4040-BF41-CE31A0C4C2A3}" type="presOf" srcId="{CB92769A-1CD0-4A08-A418-664695074779}" destId="{32D7C87B-DDDD-4059-BE66-D2F507CDCC69}" srcOrd="0" destOrd="0" presId="urn:microsoft.com/office/officeart/2005/8/layout/radial2"/>
    <dgm:cxn modelId="{DEDAD605-20FC-4C5B-AAEC-776C55440F83}" type="presOf" srcId="{02533015-B206-4E7B-A701-CC7428FEEC8A}" destId="{45398C05-E4BD-4387-9CEC-846769CB8C9E}" srcOrd="0" destOrd="0" presId="urn:microsoft.com/office/officeart/2005/8/layout/radial2"/>
    <dgm:cxn modelId="{FE3DC24D-5262-4AAE-979A-D1AB790126D6}" srcId="{56B0A324-083F-49D6-81A2-3697B1ABC987}" destId="{2429688C-C47D-4A25-BB99-2C5F023F18CB}" srcOrd="1" destOrd="0" parTransId="{40D3016B-AC2E-42EE-A879-8B763ECBEBD8}" sibTransId="{F907B40B-55EF-4420-AF81-46B5C5A10817}"/>
    <dgm:cxn modelId="{8090EF0B-AC82-4B54-A47B-C5119D67A78A}" type="presOf" srcId="{40D3016B-AC2E-42EE-A879-8B763ECBEBD8}" destId="{0538076A-859B-4138-9231-2DD5FB9DE260}" srcOrd="0" destOrd="0" presId="urn:microsoft.com/office/officeart/2005/8/layout/radial2"/>
    <dgm:cxn modelId="{A205FF3A-2DCC-4398-B9BF-95C17CA5AD30}" type="presOf" srcId="{74D48C57-F27E-4350-9776-1D7985BF5F72}" destId="{010845B8-B79C-419D-8C7B-36ECC550A331}" srcOrd="0" destOrd="0" presId="urn:microsoft.com/office/officeart/2005/8/layout/radial2"/>
    <dgm:cxn modelId="{9B1EAC6B-91F2-4E27-AC4E-9CCBE50C17D5}" type="presOf" srcId="{17B9F7D2-38BD-456A-BB46-7A2EFF660F5C}" destId="{0E5BD4C9-BC70-4EDB-AA26-3C9B7CBC6F21}" srcOrd="0" destOrd="0" presId="urn:microsoft.com/office/officeart/2005/8/layout/radial2"/>
    <dgm:cxn modelId="{B4E5D5AD-0C1A-47C6-B43D-AE27BC3E2B60}" srcId="{56B0A324-083F-49D6-81A2-3697B1ABC987}" destId="{A5214F34-76C9-4568-9798-4ACD52EAD291}" srcOrd="0" destOrd="0" parTransId="{CB92769A-1CD0-4A08-A418-664695074779}" sibTransId="{E75DE58A-81F8-46DA-A27E-6D2F4E3D0EDC}"/>
    <dgm:cxn modelId="{98CB97E2-D18C-4809-859C-4E2626DCFF52}" type="presOf" srcId="{8A740793-FA3A-40FA-A425-FC9C4975FAFF}" destId="{B2AFC24C-92B0-419B-BF66-16A01D62F32F}" srcOrd="0" destOrd="0" presId="urn:microsoft.com/office/officeart/2005/8/layout/radial2"/>
    <dgm:cxn modelId="{6AE05157-263E-4C43-B422-B94D98FECCA9}" type="presOf" srcId="{BACF31FD-B4EC-4024-9D2D-926F8A910FD6}" destId="{F0757131-EBCF-4779-8D39-61CE06CF33B6}" srcOrd="0" destOrd="0" presId="urn:microsoft.com/office/officeart/2005/8/layout/radial2"/>
    <dgm:cxn modelId="{9607B59D-7187-481B-B53E-4CA4A5A9C7F2}" type="presOf" srcId="{546128BF-2CD1-421F-902F-6F566BCBD6E0}" destId="{31F58213-5C73-4E1D-97EF-D08D4F17C57B}" srcOrd="0" destOrd="0" presId="urn:microsoft.com/office/officeart/2005/8/layout/radial2"/>
    <dgm:cxn modelId="{531C4F61-10BE-46A5-84A6-27A5C1FB4CCD}" type="presOf" srcId="{0FC1D389-AB3A-49C3-AB40-968273EEB271}" destId="{5813D2C9-4413-4E8B-897B-1363011E5315}" srcOrd="0" destOrd="0" presId="urn:microsoft.com/office/officeart/2005/8/layout/radial2"/>
    <dgm:cxn modelId="{B2376097-ACF7-4739-B84F-FB1506B91F97}" type="presOf" srcId="{56B0A324-083F-49D6-81A2-3697B1ABC987}" destId="{084F5E81-00A5-4C95-9037-2811EDF0AD30}" srcOrd="0" destOrd="0" presId="urn:microsoft.com/office/officeart/2005/8/layout/radial2"/>
    <dgm:cxn modelId="{1B53E4D4-D8AE-4554-98F0-CEA21ECCD6FD}" srcId="{56B0A324-083F-49D6-81A2-3697B1ABC987}" destId="{8A740793-FA3A-40FA-A425-FC9C4975FAFF}" srcOrd="7" destOrd="0" parTransId="{C8BE579A-A6A0-454F-A1A1-F5E1D8D6A260}" sibTransId="{AC4854DB-0455-4564-B43B-869C330500B2}"/>
    <dgm:cxn modelId="{5F007E97-E3F0-4A80-98A3-3E634CE1370A}" srcId="{56B0A324-083F-49D6-81A2-3697B1ABC987}" destId="{3B41282F-DB43-47D1-88D5-CB56231BF418}" srcOrd="3" destOrd="0" parTransId="{546128BF-2CD1-421F-902F-6F566BCBD6E0}" sibTransId="{BC5F933F-CC0C-4946-ACEC-EF9E409FCD2C}"/>
    <dgm:cxn modelId="{6B03B16D-60B4-4115-8C60-33F1E4DA222D}" type="presOf" srcId="{2429688C-C47D-4A25-BB99-2C5F023F18CB}" destId="{D10ACACA-BEE1-4238-824E-46EB4BE9D228}" srcOrd="0" destOrd="0" presId="urn:microsoft.com/office/officeart/2005/8/layout/radial2"/>
    <dgm:cxn modelId="{E93C220B-D5B6-40B5-9979-2B60B1A0F588}" srcId="{56B0A324-083F-49D6-81A2-3697B1ABC987}" destId="{02533015-B206-4E7B-A701-CC7428FEEC8A}" srcOrd="2" destOrd="0" parTransId="{088E9420-842D-432C-99D6-8B078AC24F55}" sibTransId="{421854AC-A80B-4673-9836-0A5A44F930CA}"/>
    <dgm:cxn modelId="{0C5FCF53-5D03-400F-83A0-FC92386FF8F1}" type="presOf" srcId="{47583DDC-A322-44FF-9290-BFF38F1CA1AA}" destId="{D7CEF448-82FB-40F0-8971-ACC44720739A}" srcOrd="0" destOrd="0" presId="urn:microsoft.com/office/officeart/2005/8/layout/radial2"/>
    <dgm:cxn modelId="{5E9D846F-02F0-4547-87AF-147CD7724973}" srcId="{56B0A324-083F-49D6-81A2-3697B1ABC987}" destId="{BACF31FD-B4EC-4024-9D2D-926F8A910FD6}" srcOrd="5" destOrd="0" parTransId="{47583DDC-A322-44FF-9290-BFF38F1CA1AA}" sibTransId="{DBB1B222-145B-409F-B1AD-AB48E6FA8A80}"/>
    <dgm:cxn modelId="{C0EAE021-5C6D-4D2A-B304-0F421192B0F3}" type="presOf" srcId="{3B41282F-DB43-47D1-88D5-CB56231BF418}" destId="{CF716DD5-7A54-422B-B7CA-00F6AEE12D1D}" srcOrd="0" destOrd="0" presId="urn:microsoft.com/office/officeart/2005/8/layout/radial2"/>
    <dgm:cxn modelId="{A724099E-691C-4C10-B681-F7A2336F8151}" type="presOf" srcId="{FF34AB03-5FC6-46A5-8E57-64DAE618512E}" destId="{43631B14-49F2-4B2C-8CFA-2F90C8E14D96}" srcOrd="0" destOrd="0" presId="urn:microsoft.com/office/officeart/2005/8/layout/radial2"/>
    <dgm:cxn modelId="{2A0ED2AC-3D0B-435A-AC8F-7269E6669250}" type="presParOf" srcId="{084F5E81-00A5-4C95-9037-2811EDF0AD30}" destId="{D8E971D9-7E28-4159-80BF-794904B8A49D}" srcOrd="0" destOrd="0" presId="urn:microsoft.com/office/officeart/2005/8/layout/radial2"/>
    <dgm:cxn modelId="{9F1D4F6F-5CEF-4378-8BE4-648B979FF5E5}" type="presParOf" srcId="{D8E971D9-7E28-4159-80BF-794904B8A49D}" destId="{733F8A84-1E94-47F4-80B2-A6A480B7C9CD}" srcOrd="0" destOrd="0" presId="urn:microsoft.com/office/officeart/2005/8/layout/radial2"/>
    <dgm:cxn modelId="{D1789537-BCB0-48C6-87DF-948D11F1F5DC}" type="presParOf" srcId="{733F8A84-1E94-47F4-80B2-A6A480B7C9CD}" destId="{B5FE5B98-633F-4062-AAA6-A550B75C765C}" srcOrd="0" destOrd="0" presId="urn:microsoft.com/office/officeart/2005/8/layout/radial2"/>
    <dgm:cxn modelId="{0039568C-3AC5-43AC-9526-8A0C1AD25E4A}" type="presParOf" srcId="{733F8A84-1E94-47F4-80B2-A6A480B7C9CD}" destId="{38097701-A723-41A8-A07F-87E0BE08AF05}" srcOrd="1" destOrd="0" presId="urn:microsoft.com/office/officeart/2005/8/layout/radial2"/>
    <dgm:cxn modelId="{80B02899-889A-4909-8652-316F4F5546DC}" type="presParOf" srcId="{D8E971D9-7E28-4159-80BF-794904B8A49D}" destId="{32D7C87B-DDDD-4059-BE66-D2F507CDCC69}" srcOrd="1" destOrd="0" presId="urn:microsoft.com/office/officeart/2005/8/layout/radial2"/>
    <dgm:cxn modelId="{7587CD8A-9F40-4B9B-81F6-1866CACA4B44}" type="presParOf" srcId="{D8E971D9-7E28-4159-80BF-794904B8A49D}" destId="{AE5C7AA6-E3BB-49E4-A76B-F22C182157F5}" srcOrd="2" destOrd="0" presId="urn:microsoft.com/office/officeart/2005/8/layout/radial2"/>
    <dgm:cxn modelId="{7D9DB4C5-7D39-45D9-AEB8-1E49FEDE44A5}" type="presParOf" srcId="{AE5C7AA6-E3BB-49E4-A76B-F22C182157F5}" destId="{143B9BB4-D067-431B-AC39-5E60DB1E7A7C}" srcOrd="0" destOrd="0" presId="urn:microsoft.com/office/officeart/2005/8/layout/radial2"/>
    <dgm:cxn modelId="{FBE5C8D5-7571-4F9F-A0A1-958290B1FE2B}" type="presParOf" srcId="{AE5C7AA6-E3BB-49E4-A76B-F22C182157F5}" destId="{F4A20C44-79C5-4A98-8ED0-7E4CD53A2E79}" srcOrd="1" destOrd="0" presId="urn:microsoft.com/office/officeart/2005/8/layout/radial2"/>
    <dgm:cxn modelId="{AD79625D-146C-4BB4-BA64-40B2DC827733}" type="presParOf" srcId="{D8E971D9-7E28-4159-80BF-794904B8A49D}" destId="{0538076A-859B-4138-9231-2DD5FB9DE260}" srcOrd="3" destOrd="0" presId="urn:microsoft.com/office/officeart/2005/8/layout/radial2"/>
    <dgm:cxn modelId="{A5F6D495-AF50-442E-B4B7-0B07993FF4AC}" type="presParOf" srcId="{D8E971D9-7E28-4159-80BF-794904B8A49D}" destId="{083F74D9-9CD7-4F33-A83D-2C255F09D59B}" srcOrd="4" destOrd="0" presId="urn:microsoft.com/office/officeart/2005/8/layout/radial2"/>
    <dgm:cxn modelId="{BAD1E73E-1E50-486E-B2B9-3A882F6F116F}" type="presParOf" srcId="{083F74D9-9CD7-4F33-A83D-2C255F09D59B}" destId="{D10ACACA-BEE1-4238-824E-46EB4BE9D228}" srcOrd="0" destOrd="0" presId="urn:microsoft.com/office/officeart/2005/8/layout/radial2"/>
    <dgm:cxn modelId="{263A7EAC-5AF8-4F5D-A663-48FC5CF9E433}" type="presParOf" srcId="{083F74D9-9CD7-4F33-A83D-2C255F09D59B}" destId="{71B214EF-A336-4ECA-A46A-8BE573B92F12}" srcOrd="1" destOrd="0" presId="urn:microsoft.com/office/officeart/2005/8/layout/radial2"/>
    <dgm:cxn modelId="{C80AACF0-50D9-499D-8825-2F5667045C65}" type="presParOf" srcId="{D8E971D9-7E28-4159-80BF-794904B8A49D}" destId="{F95A4806-21EE-491E-9BB3-AEC627A79D5B}" srcOrd="5" destOrd="0" presId="urn:microsoft.com/office/officeart/2005/8/layout/radial2"/>
    <dgm:cxn modelId="{915D3BE4-7FD5-4D03-9DD8-A5B055A4FB20}" type="presParOf" srcId="{D8E971D9-7E28-4159-80BF-794904B8A49D}" destId="{9FE0AC7B-5725-436B-A069-C2BE0DE3A9A4}" srcOrd="6" destOrd="0" presId="urn:microsoft.com/office/officeart/2005/8/layout/radial2"/>
    <dgm:cxn modelId="{E79FBB0C-3044-4FF2-B8E2-58645A489F18}" type="presParOf" srcId="{9FE0AC7B-5725-436B-A069-C2BE0DE3A9A4}" destId="{45398C05-E4BD-4387-9CEC-846769CB8C9E}" srcOrd="0" destOrd="0" presId="urn:microsoft.com/office/officeart/2005/8/layout/radial2"/>
    <dgm:cxn modelId="{42995D32-395E-4A79-B82B-75B936CCBDB6}" type="presParOf" srcId="{9FE0AC7B-5725-436B-A069-C2BE0DE3A9A4}" destId="{8670A430-0DD0-4C9E-860C-4F4861899F48}" srcOrd="1" destOrd="0" presId="urn:microsoft.com/office/officeart/2005/8/layout/radial2"/>
    <dgm:cxn modelId="{9945654B-FD81-4794-90B5-6A8F2F08A980}" type="presParOf" srcId="{D8E971D9-7E28-4159-80BF-794904B8A49D}" destId="{31F58213-5C73-4E1D-97EF-D08D4F17C57B}" srcOrd="7" destOrd="0" presId="urn:microsoft.com/office/officeart/2005/8/layout/radial2"/>
    <dgm:cxn modelId="{49404AB1-DD7D-49DA-AAAE-3C87557B98FE}" type="presParOf" srcId="{D8E971D9-7E28-4159-80BF-794904B8A49D}" destId="{2E51A2AE-D199-4B7B-98FF-FDAA3D47C04C}" srcOrd="8" destOrd="0" presId="urn:microsoft.com/office/officeart/2005/8/layout/radial2"/>
    <dgm:cxn modelId="{6C9BCF73-041B-4D43-A580-591BC5B55B64}" type="presParOf" srcId="{2E51A2AE-D199-4B7B-98FF-FDAA3D47C04C}" destId="{CF716DD5-7A54-422B-B7CA-00F6AEE12D1D}" srcOrd="0" destOrd="0" presId="urn:microsoft.com/office/officeart/2005/8/layout/radial2"/>
    <dgm:cxn modelId="{004E549F-D78F-4773-897B-BA136919D366}" type="presParOf" srcId="{2E51A2AE-D199-4B7B-98FF-FDAA3D47C04C}" destId="{7056C462-5DE4-4FD4-8C69-663A6C5E45BD}" srcOrd="1" destOrd="0" presId="urn:microsoft.com/office/officeart/2005/8/layout/radial2"/>
    <dgm:cxn modelId="{BEB1D0E2-3AA7-473A-BA69-91E06C7378D2}" type="presParOf" srcId="{D8E971D9-7E28-4159-80BF-794904B8A49D}" destId="{5813D2C9-4413-4E8B-897B-1363011E5315}" srcOrd="9" destOrd="0" presId="urn:microsoft.com/office/officeart/2005/8/layout/radial2"/>
    <dgm:cxn modelId="{C0E38EAA-2624-4098-A12E-43BE5994D129}" type="presParOf" srcId="{D8E971D9-7E28-4159-80BF-794904B8A49D}" destId="{70628CE7-E7D8-437E-A2F5-D0612643E149}" srcOrd="10" destOrd="0" presId="urn:microsoft.com/office/officeart/2005/8/layout/radial2"/>
    <dgm:cxn modelId="{D12832A4-48A2-4D1B-A53D-1048B6082EE9}" type="presParOf" srcId="{70628CE7-E7D8-437E-A2F5-D0612643E149}" destId="{43631B14-49F2-4B2C-8CFA-2F90C8E14D96}" srcOrd="0" destOrd="0" presId="urn:microsoft.com/office/officeart/2005/8/layout/radial2"/>
    <dgm:cxn modelId="{FBAAB056-00AC-4CB4-B572-68D0EC0E2956}" type="presParOf" srcId="{70628CE7-E7D8-437E-A2F5-D0612643E149}" destId="{96C81789-FC55-4899-B0F1-C72CF8ABD073}" srcOrd="1" destOrd="0" presId="urn:microsoft.com/office/officeart/2005/8/layout/radial2"/>
    <dgm:cxn modelId="{C34178BA-A334-49C9-97B9-2EBEDD70E647}" type="presParOf" srcId="{D8E971D9-7E28-4159-80BF-794904B8A49D}" destId="{D7CEF448-82FB-40F0-8971-ACC44720739A}" srcOrd="11" destOrd="0" presId="urn:microsoft.com/office/officeart/2005/8/layout/radial2"/>
    <dgm:cxn modelId="{1D189AA8-A113-40BF-962F-A7C1D99D7667}" type="presParOf" srcId="{D8E971D9-7E28-4159-80BF-794904B8A49D}" destId="{E52D37A7-8FFA-4DD4-8649-B62B5B1AD126}" srcOrd="12" destOrd="0" presId="urn:microsoft.com/office/officeart/2005/8/layout/radial2"/>
    <dgm:cxn modelId="{D82270FD-969B-4FB4-924C-9E27F83D8F23}" type="presParOf" srcId="{E52D37A7-8FFA-4DD4-8649-B62B5B1AD126}" destId="{F0757131-EBCF-4779-8D39-61CE06CF33B6}" srcOrd="0" destOrd="0" presId="urn:microsoft.com/office/officeart/2005/8/layout/radial2"/>
    <dgm:cxn modelId="{E6E50E2C-9395-4307-B569-75001704360D}" type="presParOf" srcId="{E52D37A7-8FFA-4DD4-8649-B62B5B1AD126}" destId="{A1F6D919-9123-42F9-A898-8A86CB782DF7}" srcOrd="1" destOrd="0" presId="urn:microsoft.com/office/officeart/2005/8/layout/radial2"/>
    <dgm:cxn modelId="{87C03111-96C8-4A87-AFE1-60454E54EFE1}" type="presParOf" srcId="{D8E971D9-7E28-4159-80BF-794904B8A49D}" destId="{010845B8-B79C-419D-8C7B-36ECC550A331}" srcOrd="13" destOrd="0" presId="urn:microsoft.com/office/officeart/2005/8/layout/radial2"/>
    <dgm:cxn modelId="{D2D8DBF3-D23B-4E8D-9F46-33ACB18DA8AA}" type="presParOf" srcId="{D8E971D9-7E28-4159-80BF-794904B8A49D}" destId="{7014AD99-EE0E-4D3C-8932-2F3B49D0D8FE}" srcOrd="14" destOrd="0" presId="urn:microsoft.com/office/officeart/2005/8/layout/radial2"/>
    <dgm:cxn modelId="{C2ABD5F7-FC59-4C5A-AA78-D64E2E748AD3}" type="presParOf" srcId="{7014AD99-EE0E-4D3C-8932-2F3B49D0D8FE}" destId="{0E5BD4C9-BC70-4EDB-AA26-3C9B7CBC6F21}" srcOrd="0" destOrd="0" presId="urn:microsoft.com/office/officeart/2005/8/layout/radial2"/>
    <dgm:cxn modelId="{035C829D-1876-4AE5-ABB7-48FA7AFED48C}" type="presParOf" srcId="{7014AD99-EE0E-4D3C-8932-2F3B49D0D8FE}" destId="{1BB2A303-4E40-42B8-8F53-DBFB7A924392}" srcOrd="1" destOrd="0" presId="urn:microsoft.com/office/officeart/2005/8/layout/radial2"/>
    <dgm:cxn modelId="{1370A66D-CC61-45F4-8DA7-A0A6FF207AD4}" type="presParOf" srcId="{D8E971D9-7E28-4159-80BF-794904B8A49D}" destId="{0A4FC9C0-91B8-42CA-BCCE-6F4DF643EC41}" srcOrd="15" destOrd="0" presId="urn:microsoft.com/office/officeart/2005/8/layout/radial2"/>
    <dgm:cxn modelId="{EE2C30EB-67D5-416A-9A0A-4B17C0DA2AD7}" type="presParOf" srcId="{D8E971D9-7E28-4159-80BF-794904B8A49D}" destId="{CC2B38F1-49C0-43D5-81F3-D7463CFB4BEE}" srcOrd="16" destOrd="0" presId="urn:microsoft.com/office/officeart/2005/8/layout/radial2"/>
    <dgm:cxn modelId="{7318539E-0C40-4767-ADFE-C494DA8AF588}" type="presParOf" srcId="{CC2B38F1-49C0-43D5-81F3-D7463CFB4BEE}" destId="{B2AFC24C-92B0-419B-BF66-16A01D62F32F}" srcOrd="0" destOrd="0" presId="urn:microsoft.com/office/officeart/2005/8/layout/radial2"/>
    <dgm:cxn modelId="{A4314E9B-2CFC-47C7-A99D-A7385463745E}" type="presParOf" srcId="{CC2B38F1-49C0-43D5-81F3-D7463CFB4BEE}" destId="{391CAFF4-0D57-4C83-88A2-453535E91102}" srcOrd="1" destOrd="0" presId="urn:microsoft.com/office/officeart/2005/8/layout/radial2"/>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C907A-DC02-4EBD-8470-EDE193D74065}" type="doc">
      <dgm:prSet loTypeId="urn:microsoft.com/office/officeart/2005/8/layout/arrow2" loCatId="process" qsTypeId="urn:microsoft.com/office/officeart/2005/8/quickstyle/simple1" qsCatId="simple" csTypeId="urn:microsoft.com/office/officeart/2005/8/colors/accent1_4" csCatId="accent1" phldr="1"/>
      <dgm:spPr/>
    </dgm:pt>
    <dgm:pt modelId="{C77EF7FF-FA22-423B-9AFF-7C32CFC83145}">
      <dgm:prSet phldrT="[Text]" custT="1"/>
      <dgm:spPr/>
      <dgm:t>
        <a:bodyPr/>
        <a:lstStyle/>
        <a:p>
          <a:r>
            <a:rPr lang="en-US" sz="1050" b="1" dirty="0" smtClean="0"/>
            <a:t>Financial Year </a:t>
          </a:r>
        </a:p>
        <a:p>
          <a:r>
            <a:rPr lang="en-US" sz="1050" b="1" dirty="0" smtClean="0"/>
            <a:t>2014-2015</a:t>
          </a:r>
        </a:p>
        <a:p>
          <a:r>
            <a:rPr lang="en-US" sz="1050" b="1" dirty="0" smtClean="0"/>
            <a:t>INR </a:t>
          </a:r>
          <a:r>
            <a:rPr lang="en-US" sz="1050" b="1" dirty="0" smtClean="0">
              <a:solidFill>
                <a:schemeClr val="tx1"/>
              </a:solidFill>
            </a:rPr>
            <a:t>38,40,08,721</a:t>
          </a:r>
          <a:endParaRPr lang="en-US" sz="1050" b="1" dirty="0">
            <a:solidFill>
              <a:schemeClr val="tx1"/>
            </a:solidFill>
          </a:endParaRPr>
        </a:p>
      </dgm:t>
    </dgm:pt>
    <dgm:pt modelId="{FBFC85BD-AF5B-4DA7-8D33-D5EE941B9397}" type="parTrans" cxnId="{2E0284AE-9D44-47E5-83D5-4EA9EC226758}">
      <dgm:prSet/>
      <dgm:spPr/>
      <dgm:t>
        <a:bodyPr/>
        <a:lstStyle/>
        <a:p>
          <a:endParaRPr lang="en-US"/>
        </a:p>
      </dgm:t>
    </dgm:pt>
    <dgm:pt modelId="{DE10F12A-222B-436B-A017-1EB6A1FDD255}" type="sibTrans" cxnId="{2E0284AE-9D44-47E5-83D5-4EA9EC226758}">
      <dgm:prSet/>
      <dgm:spPr/>
      <dgm:t>
        <a:bodyPr/>
        <a:lstStyle/>
        <a:p>
          <a:endParaRPr lang="en-US"/>
        </a:p>
      </dgm:t>
    </dgm:pt>
    <dgm:pt modelId="{50E7D6CB-7F93-4D4E-B939-BEE93B76EE3E}">
      <dgm:prSet phldrT="[Text]" custT="1"/>
      <dgm:spPr/>
      <dgm:t>
        <a:bodyPr/>
        <a:lstStyle/>
        <a:p>
          <a:r>
            <a:rPr lang="en-US" sz="900" b="1" dirty="0" smtClean="0"/>
            <a:t>Financial Year </a:t>
          </a:r>
        </a:p>
        <a:p>
          <a:r>
            <a:rPr lang="en-US" sz="900" b="1" dirty="0" smtClean="0"/>
            <a:t>2015-2016</a:t>
          </a:r>
        </a:p>
        <a:p>
          <a:r>
            <a:rPr lang="en-US" sz="900" b="1" dirty="0" smtClean="0"/>
            <a:t>INR 57,20,45,993.00</a:t>
          </a:r>
          <a:endParaRPr lang="en-US" sz="900" b="1" dirty="0"/>
        </a:p>
      </dgm:t>
    </dgm:pt>
    <dgm:pt modelId="{34ED46FD-0FC0-4B01-A8C3-2A202BE67109}" type="parTrans" cxnId="{25947383-07FE-4EE8-868B-889F52ACDFF3}">
      <dgm:prSet/>
      <dgm:spPr/>
      <dgm:t>
        <a:bodyPr/>
        <a:lstStyle/>
        <a:p>
          <a:endParaRPr lang="en-US"/>
        </a:p>
      </dgm:t>
    </dgm:pt>
    <dgm:pt modelId="{34B81D9A-9219-461A-A64A-8C5934CB53B7}" type="sibTrans" cxnId="{25947383-07FE-4EE8-868B-889F52ACDFF3}">
      <dgm:prSet/>
      <dgm:spPr/>
      <dgm:t>
        <a:bodyPr/>
        <a:lstStyle/>
        <a:p>
          <a:endParaRPr lang="en-US"/>
        </a:p>
      </dgm:t>
    </dgm:pt>
    <dgm:pt modelId="{A66D6C5B-E8FA-49B0-9A3C-315EBD57BD66}">
      <dgm:prSet phldrT="[Text]" custT="1"/>
      <dgm:spPr/>
      <dgm:t>
        <a:bodyPr/>
        <a:lstStyle/>
        <a:p>
          <a:r>
            <a:rPr lang="en-US" sz="900" b="1" dirty="0" smtClean="0"/>
            <a:t>Financial Year </a:t>
          </a:r>
        </a:p>
        <a:p>
          <a:r>
            <a:rPr lang="en-US" sz="900" b="1" dirty="0" smtClean="0"/>
            <a:t>2016-2017</a:t>
          </a:r>
        </a:p>
        <a:p>
          <a:r>
            <a:rPr lang="en-US" sz="900" b="1" dirty="0" smtClean="0"/>
            <a:t>INR 84,09,30,941.00</a:t>
          </a:r>
          <a:endParaRPr lang="en-US" sz="900" b="1" dirty="0"/>
        </a:p>
      </dgm:t>
    </dgm:pt>
    <dgm:pt modelId="{A1FC2872-D272-49E3-87EC-DF4B76C59249}" type="parTrans" cxnId="{177D97E5-6C88-4E03-A0FF-CF4DD870E838}">
      <dgm:prSet/>
      <dgm:spPr/>
      <dgm:t>
        <a:bodyPr/>
        <a:lstStyle/>
        <a:p>
          <a:endParaRPr lang="en-US"/>
        </a:p>
      </dgm:t>
    </dgm:pt>
    <dgm:pt modelId="{CF0F285F-BFB5-461F-9F86-083F1331B13B}" type="sibTrans" cxnId="{177D97E5-6C88-4E03-A0FF-CF4DD870E838}">
      <dgm:prSet/>
      <dgm:spPr/>
      <dgm:t>
        <a:bodyPr/>
        <a:lstStyle/>
        <a:p>
          <a:endParaRPr lang="en-US"/>
        </a:p>
      </dgm:t>
    </dgm:pt>
    <dgm:pt modelId="{D6785E03-2AA4-44F6-B691-96486F43FC5D}" type="pres">
      <dgm:prSet presAssocID="{991C907A-DC02-4EBD-8470-EDE193D74065}" presName="arrowDiagram" presStyleCnt="0">
        <dgm:presLayoutVars>
          <dgm:chMax val="5"/>
          <dgm:dir/>
          <dgm:resizeHandles val="exact"/>
        </dgm:presLayoutVars>
      </dgm:prSet>
      <dgm:spPr/>
    </dgm:pt>
    <dgm:pt modelId="{7B9B7A5E-8D9B-46B9-AD8D-30B5BCEDA0B8}" type="pres">
      <dgm:prSet presAssocID="{991C907A-DC02-4EBD-8470-EDE193D74065}" presName="arrow" presStyleLbl="bgShp" presStyleIdx="0" presStyleCnt="1" custLinFactNeighborX="18750" custLinFactNeighborY="6555"/>
      <dgm:spPr/>
    </dgm:pt>
    <dgm:pt modelId="{BE4C541B-7C05-4FAC-9D73-2700BBDAA712}" type="pres">
      <dgm:prSet presAssocID="{991C907A-DC02-4EBD-8470-EDE193D74065}" presName="arrowDiagram3" presStyleCnt="0"/>
      <dgm:spPr/>
    </dgm:pt>
    <dgm:pt modelId="{E90123F0-4AC6-4166-BFAC-66985912BCD3}" type="pres">
      <dgm:prSet presAssocID="{C77EF7FF-FA22-423B-9AFF-7C32CFC83145}" presName="bullet3a" presStyleLbl="node1" presStyleIdx="0" presStyleCnt="3" custLinFactY="73836" custLinFactNeighborX="-22261" custLinFactNeighborY="100000"/>
      <dgm:spPr/>
    </dgm:pt>
    <dgm:pt modelId="{6A09290B-8B99-41BE-9575-D8A57BF2066D}" type="pres">
      <dgm:prSet presAssocID="{C77EF7FF-FA22-423B-9AFF-7C32CFC83145}" presName="textBox3a" presStyleLbl="revTx" presStyleIdx="0" presStyleCnt="3" custScaleY="148779" custLinFactNeighborX="-3999" custLinFactNeighborY="16001">
        <dgm:presLayoutVars>
          <dgm:bulletEnabled val="1"/>
        </dgm:presLayoutVars>
      </dgm:prSet>
      <dgm:spPr/>
    </dgm:pt>
    <dgm:pt modelId="{E8BD3F95-CC39-4F97-9132-0457E9BB9F0C}" type="pres">
      <dgm:prSet presAssocID="{50E7D6CB-7F93-4D4E-B939-BEE93B76EE3E}" presName="bullet3b" presStyleLbl="node1" presStyleIdx="1" presStyleCnt="3" custLinFactNeighborX="43392" custLinFactNeighborY="34486"/>
      <dgm:spPr/>
    </dgm:pt>
    <dgm:pt modelId="{BDE846B5-37A1-4A5B-9012-A6E090A83267}" type="pres">
      <dgm:prSet presAssocID="{50E7D6CB-7F93-4D4E-B939-BEE93B76EE3E}" presName="textBox3b" presStyleLbl="revTx" presStyleIdx="1" presStyleCnt="3" custScaleX="104167" custScaleY="125334" custLinFactNeighborX="16572" custLinFactNeighborY="16093">
        <dgm:presLayoutVars>
          <dgm:bulletEnabled val="1"/>
        </dgm:presLayoutVars>
      </dgm:prSet>
      <dgm:spPr/>
      <dgm:t>
        <a:bodyPr/>
        <a:lstStyle/>
        <a:p>
          <a:endParaRPr lang="en-US"/>
        </a:p>
      </dgm:t>
    </dgm:pt>
    <dgm:pt modelId="{9285B7CD-9820-4EAC-A381-58F4B4B71177}" type="pres">
      <dgm:prSet presAssocID="{A66D6C5B-E8FA-49B0-9A3C-315EBD57BD66}" presName="bullet3c" presStyleLbl="node1" presStyleIdx="2" presStyleCnt="3"/>
      <dgm:spPr/>
    </dgm:pt>
    <dgm:pt modelId="{C0EDEA57-1A18-4024-BFFF-C42733DF0EA1}" type="pres">
      <dgm:prSet presAssocID="{A66D6C5B-E8FA-49B0-9A3C-315EBD57BD66}" presName="textBox3c" presStyleLbl="revTx" presStyleIdx="2" presStyleCnt="3" custScaleX="137500" custScaleY="85638" custLinFactNeighborX="28914" custLinFactNeighborY="-11184">
        <dgm:presLayoutVars>
          <dgm:bulletEnabled val="1"/>
        </dgm:presLayoutVars>
      </dgm:prSet>
      <dgm:spPr/>
      <dgm:t>
        <a:bodyPr/>
        <a:lstStyle/>
        <a:p>
          <a:endParaRPr lang="en-US"/>
        </a:p>
      </dgm:t>
    </dgm:pt>
  </dgm:ptLst>
  <dgm:cxnLst>
    <dgm:cxn modelId="{25947383-07FE-4EE8-868B-889F52ACDFF3}" srcId="{991C907A-DC02-4EBD-8470-EDE193D74065}" destId="{50E7D6CB-7F93-4D4E-B939-BEE93B76EE3E}" srcOrd="1" destOrd="0" parTransId="{34ED46FD-0FC0-4B01-A8C3-2A202BE67109}" sibTransId="{34B81D9A-9219-461A-A64A-8C5934CB53B7}"/>
    <dgm:cxn modelId="{F056C90D-224B-4D6C-9A51-059CCACE10A5}" type="presOf" srcId="{A66D6C5B-E8FA-49B0-9A3C-315EBD57BD66}" destId="{C0EDEA57-1A18-4024-BFFF-C42733DF0EA1}" srcOrd="0" destOrd="0" presId="urn:microsoft.com/office/officeart/2005/8/layout/arrow2"/>
    <dgm:cxn modelId="{7168F69C-C322-40D4-9645-5FDE51B52CE0}" type="presOf" srcId="{50E7D6CB-7F93-4D4E-B939-BEE93B76EE3E}" destId="{BDE846B5-37A1-4A5B-9012-A6E090A83267}" srcOrd="0" destOrd="0" presId="urn:microsoft.com/office/officeart/2005/8/layout/arrow2"/>
    <dgm:cxn modelId="{B284467F-4705-479D-A3C8-E9CD2CC51C47}" type="presOf" srcId="{991C907A-DC02-4EBD-8470-EDE193D74065}" destId="{D6785E03-2AA4-44F6-B691-96486F43FC5D}" srcOrd="0" destOrd="0" presId="urn:microsoft.com/office/officeart/2005/8/layout/arrow2"/>
    <dgm:cxn modelId="{177D97E5-6C88-4E03-A0FF-CF4DD870E838}" srcId="{991C907A-DC02-4EBD-8470-EDE193D74065}" destId="{A66D6C5B-E8FA-49B0-9A3C-315EBD57BD66}" srcOrd="2" destOrd="0" parTransId="{A1FC2872-D272-49E3-87EC-DF4B76C59249}" sibTransId="{CF0F285F-BFB5-461F-9F86-083F1331B13B}"/>
    <dgm:cxn modelId="{2E0284AE-9D44-47E5-83D5-4EA9EC226758}" srcId="{991C907A-DC02-4EBD-8470-EDE193D74065}" destId="{C77EF7FF-FA22-423B-9AFF-7C32CFC83145}" srcOrd="0" destOrd="0" parTransId="{FBFC85BD-AF5B-4DA7-8D33-D5EE941B9397}" sibTransId="{DE10F12A-222B-436B-A017-1EB6A1FDD255}"/>
    <dgm:cxn modelId="{034BBC4B-1788-41E0-865A-CA9CB1CD3360}" type="presOf" srcId="{C77EF7FF-FA22-423B-9AFF-7C32CFC83145}" destId="{6A09290B-8B99-41BE-9575-D8A57BF2066D}" srcOrd="0" destOrd="0" presId="urn:microsoft.com/office/officeart/2005/8/layout/arrow2"/>
    <dgm:cxn modelId="{76359B1D-AFC7-4DB3-A655-3C75D1BF5532}" type="presParOf" srcId="{D6785E03-2AA4-44F6-B691-96486F43FC5D}" destId="{7B9B7A5E-8D9B-46B9-AD8D-30B5BCEDA0B8}" srcOrd="0" destOrd="0" presId="urn:microsoft.com/office/officeart/2005/8/layout/arrow2"/>
    <dgm:cxn modelId="{13F52F54-C105-4A10-8143-A03ABDCF2917}" type="presParOf" srcId="{D6785E03-2AA4-44F6-B691-96486F43FC5D}" destId="{BE4C541B-7C05-4FAC-9D73-2700BBDAA712}" srcOrd="1" destOrd="0" presId="urn:microsoft.com/office/officeart/2005/8/layout/arrow2"/>
    <dgm:cxn modelId="{1E687532-E773-4BCB-B04D-4A7A0E75897C}" type="presParOf" srcId="{BE4C541B-7C05-4FAC-9D73-2700BBDAA712}" destId="{E90123F0-4AC6-4166-BFAC-66985912BCD3}" srcOrd="0" destOrd="0" presId="urn:microsoft.com/office/officeart/2005/8/layout/arrow2"/>
    <dgm:cxn modelId="{EC68CCD1-6AF9-4498-A3EC-6BA7FC7F899F}" type="presParOf" srcId="{BE4C541B-7C05-4FAC-9D73-2700BBDAA712}" destId="{6A09290B-8B99-41BE-9575-D8A57BF2066D}" srcOrd="1" destOrd="0" presId="urn:microsoft.com/office/officeart/2005/8/layout/arrow2"/>
    <dgm:cxn modelId="{CBC87589-F2CC-47BD-8103-D36968E7C8D0}" type="presParOf" srcId="{BE4C541B-7C05-4FAC-9D73-2700BBDAA712}" destId="{E8BD3F95-CC39-4F97-9132-0457E9BB9F0C}" srcOrd="2" destOrd="0" presId="urn:microsoft.com/office/officeart/2005/8/layout/arrow2"/>
    <dgm:cxn modelId="{3A2AC6C4-A476-4A29-92B6-D1440D84D790}" type="presParOf" srcId="{BE4C541B-7C05-4FAC-9D73-2700BBDAA712}" destId="{BDE846B5-37A1-4A5B-9012-A6E090A83267}" srcOrd="3" destOrd="0" presId="urn:microsoft.com/office/officeart/2005/8/layout/arrow2"/>
    <dgm:cxn modelId="{6A372FB3-4933-47C5-A868-0DA5E58B3E1F}" type="presParOf" srcId="{BE4C541B-7C05-4FAC-9D73-2700BBDAA712}" destId="{9285B7CD-9820-4EAC-A381-58F4B4B71177}" srcOrd="4" destOrd="0" presId="urn:microsoft.com/office/officeart/2005/8/layout/arrow2"/>
    <dgm:cxn modelId="{C1BFC9FF-76EE-4F63-A8EA-2622A3B0DCC8}" type="presParOf" srcId="{BE4C541B-7C05-4FAC-9D73-2700BBDAA712}" destId="{C0EDEA57-1A18-4024-BFFF-C42733DF0EA1}" srcOrd="5" destOrd="0" presId="urn:microsoft.com/office/officeart/2005/8/layout/arrow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6A2A2-3E89-4286-B16E-0E64B0FC9463}" type="doc">
      <dgm:prSet loTypeId="urn:microsoft.com/office/officeart/2005/8/layout/pyramid1" loCatId="pyramid" qsTypeId="urn:microsoft.com/office/officeart/2005/8/quickstyle/simple1" qsCatId="simple" csTypeId="urn:microsoft.com/office/officeart/2005/8/colors/colorful3" csCatId="colorful" phldr="1"/>
      <dgm:spPr/>
    </dgm:pt>
    <dgm:pt modelId="{D18A0318-082B-4A16-B7E5-A0D1AE21F483}">
      <dgm:prSet phldrT="[Text]" custT="1"/>
      <dgm:spPr/>
      <dgm:t>
        <a:bodyPr/>
        <a:lstStyle/>
        <a:p>
          <a:endParaRPr lang="en-US" sz="1100" dirty="0"/>
        </a:p>
      </dgm:t>
    </dgm:pt>
    <dgm:pt modelId="{3247D42B-D71F-4E24-B954-1FEB8639F755}" type="parTrans" cxnId="{D0A1C8A0-5200-4268-AEF2-83395920C9AD}">
      <dgm:prSet/>
      <dgm:spPr/>
      <dgm:t>
        <a:bodyPr/>
        <a:lstStyle/>
        <a:p>
          <a:endParaRPr lang="en-US"/>
        </a:p>
      </dgm:t>
    </dgm:pt>
    <dgm:pt modelId="{137BD156-750F-493D-83DE-1749386ADABF}" type="sibTrans" cxnId="{D0A1C8A0-5200-4268-AEF2-83395920C9AD}">
      <dgm:prSet/>
      <dgm:spPr/>
      <dgm:t>
        <a:bodyPr/>
        <a:lstStyle/>
        <a:p>
          <a:endParaRPr lang="en-US"/>
        </a:p>
      </dgm:t>
    </dgm:pt>
    <dgm:pt modelId="{56872077-42D3-430F-BE90-CE4BE664A976}">
      <dgm:prSet phldrT="[Text]" custT="1"/>
      <dgm:spPr/>
      <dgm:t>
        <a:bodyPr/>
        <a:lstStyle/>
        <a:p>
          <a:r>
            <a:rPr lang="en-US" sz="1200" b="1" dirty="0" smtClean="0"/>
            <a:t>Composite works for feed preparation unit (FPU) of IOCL,Haldia Refinery.</a:t>
          </a:r>
          <a:endParaRPr lang="en-US" sz="1200" b="1" dirty="0"/>
        </a:p>
      </dgm:t>
    </dgm:pt>
    <dgm:pt modelId="{FE1E0DA8-AC3C-43EA-868D-42F55D49E5D9}" type="parTrans" cxnId="{A0153A37-A3CA-48A9-BBDD-1D4E021C0D6A}">
      <dgm:prSet/>
      <dgm:spPr/>
      <dgm:t>
        <a:bodyPr/>
        <a:lstStyle/>
        <a:p>
          <a:endParaRPr lang="en-US"/>
        </a:p>
      </dgm:t>
    </dgm:pt>
    <dgm:pt modelId="{47C9D072-76C3-4CC8-B1B3-72D88A675F4E}" type="sibTrans" cxnId="{A0153A37-A3CA-48A9-BBDD-1D4E021C0D6A}">
      <dgm:prSet/>
      <dgm:spPr/>
      <dgm:t>
        <a:bodyPr/>
        <a:lstStyle/>
        <a:p>
          <a:endParaRPr lang="en-US"/>
        </a:p>
      </dgm:t>
    </dgm:pt>
    <dgm:pt modelId="{17CD868F-DAC2-4714-B10D-510AA29BC85E}">
      <dgm:prSet phldrT="[Text]" custT="1"/>
      <dgm:spPr/>
      <dgm:t>
        <a:bodyPr/>
        <a:lstStyle/>
        <a:p>
          <a:r>
            <a:rPr lang="en-US" sz="1100" b="1" dirty="0" smtClean="0"/>
            <a:t>Structure Equipment and Piping Fabrication erection of MEG Unit of Reliance Refinery and Petrochemical Complex at Jamnagar, Gujarat.</a:t>
          </a:r>
          <a:endParaRPr lang="en-US" sz="1100" b="1" dirty="0"/>
        </a:p>
      </dgm:t>
    </dgm:pt>
    <dgm:pt modelId="{CC9EF292-17B4-4638-AAC8-409553FD4A91}" type="parTrans" cxnId="{64636ECB-C02A-4541-987D-F4A15A6CC6D7}">
      <dgm:prSet/>
      <dgm:spPr/>
      <dgm:t>
        <a:bodyPr/>
        <a:lstStyle/>
        <a:p>
          <a:endParaRPr lang="en-US"/>
        </a:p>
      </dgm:t>
    </dgm:pt>
    <dgm:pt modelId="{34D65732-97D4-4CD4-B0BE-25D5003EA055}" type="sibTrans" cxnId="{64636ECB-C02A-4541-987D-F4A15A6CC6D7}">
      <dgm:prSet/>
      <dgm:spPr/>
      <dgm:t>
        <a:bodyPr/>
        <a:lstStyle/>
        <a:p>
          <a:endParaRPr lang="en-US"/>
        </a:p>
      </dgm:t>
    </dgm:pt>
    <dgm:pt modelId="{E63DB47A-6DCD-4EC9-AA82-8FDEFF88F814}">
      <dgm:prSet custT="1"/>
      <dgm:spPr/>
      <dgm:t>
        <a:bodyPr/>
        <a:lstStyle/>
        <a:p>
          <a:pPr algn="ctr"/>
          <a:r>
            <a:rPr lang="en-US" sz="1050" b="1" dirty="0" smtClean="0"/>
            <a:t>Structural Works for INDMAX- FCC &amp; PRU ( EPCM-4) for IOCL Paradip Refinery.</a:t>
          </a:r>
          <a:endParaRPr lang="en-US" sz="1050" b="1" dirty="0"/>
        </a:p>
      </dgm:t>
    </dgm:pt>
    <dgm:pt modelId="{CF52E133-1BFB-4048-A294-78CC9F7C5E85}" type="parTrans" cxnId="{E79EBB7F-9B10-4C96-9FC5-2F2606201FDB}">
      <dgm:prSet/>
      <dgm:spPr/>
      <dgm:t>
        <a:bodyPr/>
        <a:lstStyle/>
        <a:p>
          <a:endParaRPr lang="en-US"/>
        </a:p>
      </dgm:t>
    </dgm:pt>
    <dgm:pt modelId="{8FD98C04-0D24-49BB-9391-8B7665DA4E34}" type="sibTrans" cxnId="{E79EBB7F-9B10-4C96-9FC5-2F2606201FDB}">
      <dgm:prSet/>
      <dgm:spPr/>
      <dgm:t>
        <a:bodyPr/>
        <a:lstStyle/>
        <a:p>
          <a:endParaRPr lang="en-US"/>
        </a:p>
      </dgm:t>
    </dgm:pt>
    <dgm:pt modelId="{E65F8381-5B72-4B7E-8C94-9E975890A900}">
      <dgm:prSet custT="1"/>
      <dgm:spPr/>
      <dgm:t>
        <a:bodyPr/>
        <a:lstStyle/>
        <a:p>
          <a:r>
            <a:rPr lang="en-US" sz="1200" b="1" dirty="0" smtClean="0"/>
            <a:t>Revamp Work Of DHDT unit of Gujarat Refinery at Baroda under BS-IV project.</a:t>
          </a:r>
          <a:endParaRPr lang="en-US" sz="1200" b="1" dirty="0"/>
        </a:p>
      </dgm:t>
    </dgm:pt>
    <dgm:pt modelId="{3F7952D7-611D-476D-8AC3-8D3293964089}" type="parTrans" cxnId="{C04A686C-C375-46AE-8281-648BEAA63A1C}">
      <dgm:prSet/>
      <dgm:spPr/>
      <dgm:t>
        <a:bodyPr/>
        <a:lstStyle/>
        <a:p>
          <a:endParaRPr lang="en-US"/>
        </a:p>
      </dgm:t>
    </dgm:pt>
    <dgm:pt modelId="{70DE343A-D5A1-4DF1-A750-A276B2F8E3C3}" type="sibTrans" cxnId="{C04A686C-C375-46AE-8281-648BEAA63A1C}">
      <dgm:prSet/>
      <dgm:spPr/>
      <dgm:t>
        <a:bodyPr/>
        <a:lstStyle/>
        <a:p>
          <a:endParaRPr lang="en-US"/>
        </a:p>
      </dgm:t>
    </dgm:pt>
    <dgm:pt modelId="{4427E5FF-F68F-41CE-8CE5-056DEB386EB2}">
      <dgm:prSet custT="1"/>
      <dgm:spPr/>
      <dgm:t>
        <a:bodyPr/>
        <a:lstStyle/>
        <a:p>
          <a:endParaRPr lang="en-US" sz="900" b="1" dirty="0"/>
        </a:p>
      </dgm:t>
    </dgm:pt>
    <dgm:pt modelId="{76765AC1-DC95-41B7-AE52-3D33EAE8D682}" type="parTrans" cxnId="{FB0FD48E-5E82-427C-A0C3-AF17D956F87C}">
      <dgm:prSet/>
      <dgm:spPr/>
      <dgm:t>
        <a:bodyPr/>
        <a:lstStyle/>
        <a:p>
          <a:endParaRPr lang="en-US"/>
        </a:p>
      </dgm:t>
    </dgm:pt>
    <dgm:pt modelId="{645695A1-269A-421E-8876-5A21DC137815}" type="sibTrans" cxnId="{FB0FD48E-5E82-427C-A0C3-AF17D956F87C}">
      <dgm:prSet/>
      <dgm:spPr/>
      <dgm:t>
        <a:bodyPr/>
        <a:lstStyle/>
        <a:p>
          <a:endParaRPr lang="en-US"/>
        </a:p>
      </dgm:t>
    </dgm:pt>
    <dgm:pt modelId="{D13BB19D-0BA2-46C7-9C20-27576377E55F}">
      <dgm:prSet/>
      <dgm:spPr/>
      <dgm:t>
        <a:bodyPr/>
        <a:lstStyle/>
        <a:p>
          <a:r>
            <a:rPr lang="en-US" smtClean="0"/>
            <a:t>Revamp of CDU/VDU of IOCL, Panipat Refinery ( P-15 ) Project.</a:t>
          </a:r>
          <a:endParaRPr lang="en-US" dirty="0" smtClean="0"/>
        </a:p>
      </dgm:t>
    </dgm:pt>
    <dgm:pt modelId="{B3B687C5-60ED-46BD-BF96-AA9379B21697}" type="parTrans" cxnId="{B450B8E8-ED13-4D11-8FB1-B19DCBB45B4B}">
      <dgm:prSet/>
      <dgm:spPr/>
      <dgm:t>
        <a:bodyPr/>
        <a:lstStyle/>
        <a:p>
          <a:endParaRPr lang="en-US"/>
        </a:p>
      </dgm:t>
    </dgm:pt>
    <dgm:pt modelId="{5F160739-82BF-4ADA-BCB9-F66227A00ACE}" type="sibTrans" cxnId="{B450B8E8-ED13-4D11-8FB1-B19DCBB45B4B}">
      <dgm:prSet/>
      <dgm:spPr/>
      <dgm:t>
        <a:bodyPr/>
        <a:lstStyle/>
        <a:p>
          <a:endParaRPr lang="en-US"/>
        </a:p>
      </dgm:t>
    </dgm:pt>
    <dgm:pt modelId="{1CC7D3D7-954D-476E-8806-038A6EC4D4CA}" type="pres">
      <dgm:prSet presAssocID="{C166A2A2-3E89-4286-B16E-0E64B0FC9463}" presName="Name0" presStyleCnt="0">
        <dgm:presLayoutVars>
          <dgm:dir/>
          <dgm:animLvl val="lvl"/>
          <dgm:resizeHandles val="exact"/>
        </dgm:presLayoutVars>
      </dgm:prSet>
      <dgm:spPr/>
    </dgm:pt>
    <dgm:pt modelId="{A4CAE890-58C4-47C8-9C50-A2C04CAC1314}" type="pres">
      <dgm:prSet presAssocID="{D18A0318-082B-4A16-B7E5-A0D1AE21F483}" presName="Name8" presStyleCnt="0"/>
      <dgm:spPr/>
    </dgm:pt>
    <dgm:pt modelId="{530A20CC-0594-49CC-A19A-DE12F402C177}" type="pres">
      <dgm:prSet presAssocID="{D18A0318-082B-4A16-B7E5-A0D1AE21F483}" presName="level" presStyleLbl="node1" presStyleIdx="0" presStyleCnt="7" custScaleX="96663">
        <dgm:presLayoutVars>
          <dgm:chMax val="1"/>
          <dgm:bulletEnabled val="1"/>
        </dgm:presLayoutVars>
      </dgm:prSet>
      <dgm:spPr/>
      <dgm:t>
        <a:bodyPr/>
        <a:lstStyle/>
        <a:p>
          <a:endParaRPr lang="en-US"/>
        </a:p>
      </dgm:t>
    </dgm:pt>
    <dgm:pt modelId="{75D65F72-FAD5-439C-BDBD-D8E66268502A}" type="pres">
      <dgm:prSet presAssocID="{D18A0318-082B-4A16-B7E5-A0D1AE21F483}" presName="levelTx" presStyleLbl="revTx" presStyleIdx="0" presStyleCnt="0">
        <dgm:presLayoutVars>
          <dgm:chMax val="1"/>
          <dgm:bulletEnabled val="1"/>
        </dgm:presLayoutVars>
      </dgm:prSet>
      <dgm:spPr/>
      <dgm:t>
        <a:bodyPr/>
        <a:lstStyle/>
        <a:p>
          <a:endParaRPr lang="en-US"/>
        </a:p>
      </dgm:t>
    </dgm:pt>
    <dgm:pt modelId="{D1B84DFD-36C5-4487-B4B1-7C063043D187}" type="pres">
      <dgm:prSet presAssocID="{4427E5FF-F68F-41CE-8CE5-056DEB386EB2}" presName="Name8" presStyleCnt="0"/>
      <dgm:spPr/>
    </dgm:pt>
    <dgm:pt modelId="{5755E1EE-9D27-49F8-A2FF-2C2C97126C79}" type="pres">
      <dgm:prSet presAssocID="{4427E5FF-F68F-41CE-8CE5-056DEB386EB2}" presName="level" presStyleLbl="node1" presStyleIdx="1" presStyleCnt="7">
        <dgm:presLayoutVars>
          <dgm:chMax val="1"/>
          <dgm:bulletEnabled val="1"/>
        </dgm:presLayoutVars>
      </dgm:prSet>
      <dgm:spPr/>
      <dgm:t>
        <a:bodyPr/>
        <a:lstStyle/>
        <a:p>
          <a:endParaRPr lang="en-US"/>
        </a:p>
      </dgm:t>
    </dgm:pt>
    <dgm:pt modelId="{49F6ED90-0C2E-4A3B-A8F1-DED5B2C7F8A1}" type="pres">
      <dgm:prSet presAssocID="{4427E5FF-F68F-41CE-8CE5-056DEB386EB2}" presName="levelTx" presStyleLbl="revTx" presStyleIdx="0" presStyleCnt="0">
        <dgm:presLayoutVars>
          <dgm:chMax val="1"/>
          <dgm:bulletEnabled val="1"/>
        </dgm:presLayoutVars>
      </dgm:prSet>
      <dgm:spPr/>
      <dgm:t>
        <a:bodyPr/>
        <a:lstStyle/>
        <a:p>
          <a:endParaRPr lang="en-US"/>
        </a:p>
      </dgm:t>
    </dgm:pt>
    <dgm:pt modelId="{1D285826-A4B9-4A5D-BC9F-B8C789FDAA4C}" type="pres">
      <dgm:prSet presAssocID="{D13BB19D-0BA2-46C7-9C20-27576377E55F}" presName="Name8" presStyleCnt="0"/>
      <dgm:spPr/>
    </dgm:pt>
    <dgm:pt modelId="{3390751C-7816-4D0B-9D31-07FA874040F9}" type="pres">
      <dgm:prSet presAssocID="{D13BB19D-0BA2-46C7-9C20-27576377E55F}" presName="level" presStyleLbl="node1" presStyleIdx="2" presStyleCnt="7">
        <dgm:presLayoutVars>
          <dgm:chMax val="1"/>
          <dgm:bulletEnabled val="1"/>
        </dgm:presLayoutVars>
      </dgm:prSet>
      <dgm:spPr/>
    </dgm:pt>
    <dgm:pt modelId="{723A67F3-A619-4C29-A93E-6EDF15037702}" type="pres">
      <dgm:prSet presAssocID="{D13BB19D-0BA2-46C7-9C20-27576377E55F}" presName="levelTx" presStyleLbl="revTx" presStyleIdx="0" presStyleCnt="0">
        <dgm:presLayoutVars>
          <dgm:chMax val="1"/>
          <dgm:bulletEnabled val="1"/>
        </dgm:presLayoutVars>
      </dgm:prSet>
      <dgm:spPr/>
    </dgm:pt>
    <dgm:pt modelId="{76E0CAC0-59D7-4FDA-9620-172D9E073E5A}" type="pres">
      <dgm:prSet presAssocID="{E63DB47A-6DCD-4EC9-AA82-8FDEFF88F814}" presName="Name8" presStyleCnt="0"/>
      <dgm:spPr/>
    </dgm:pt>
    <dgm:pt modelId="{465170DD-A0DE-41A6-9541-DE8DA0C0A25C}" type="pres">
      <dgm:prSet presAssocID="{E63DB47A-6DCD-4EC9-AA82-8FDEFF88F814}" presName="level" presStyleLbl="node1" presStyleIdx="3" presStyleCnt="7">
        <dgm:presLayoutVars>
          <dgm:chMax val="1"/>
          <dgm:bulletEnabled val="1"/>
        </dgm:presLayoutVars>
      </dgm:prSet>
      <dgm:spPr/>
      <dgm:t>
        <a:bodyPr/>
        <a:lstStyle/>
        <a:p>
          <a:endParaRPr lang="en-US"/>
        </a:p>
      </dgm:t>
    </dgm:pt>
    <dgm:pt modelId="{BBE243C7-6346-4E8C-9FF6-E34D675BB939}" type="pres">
      <dgm:prSet presAssocID="{E63DB47A-6DCD-4EC9-AA82-8FDEFF88F814}" presName="levelTx" presStyleLbl="revTx" presStyleIdx="0" presStyleCnt="0">
        <dgm:presLayoutVars>
          <dgm:chMax val="1"/>
          <dgm:bulletEnabled val="1"/>
        </dgm:presLayoutVars>
      </dgm:prSet>
      <dgm:spPr/>
      <dgm:t>
        <a:bodyPr/>
        <a:lstStyle/>
        <a:p>
          <a:endParaRPr lang="en-US"/>
        </a:p>
      </dgm:t>
    </dgm:pt>
    <dgm:pt modelId="{674A06F9-5156-4909-9D88-686F077C6D91}" type="pres">
      <dgm:prSet presAssocID="{56872077-42D3-430F-BE90-CE4BE664A976}" presName="Name8" presStyleCnt="0"/>
      <dgm:spPr/>
    </dgm:pt>
    <dgm:pt modelId="{AFEE24D6-6B23-4949-82C5-7B721C8A2287}" type="pres">
      <dgm:prSet presAssocID="{56872077-42D3-430F-BE90-CE4BE664A976}" presName="level" presStyleLbl="node1" presStyleIdx="4" presStyleCnt="7">
        <dgm:presLayoutVars>
          <dgm:chMax val="1"/>
          <dgm:bulletEnabled val="1"/>
        </dgm:presLayoutVars>
      </dgm:prSet>
      <dgm:spPr/>
      <dgm:t>
        <a:bodyPr/>
        <a:lstStyle/>
        <a:p>
          <a:endParaRPr lang="en-US"/>
        </a:p>
      </dgm:t>
    </dgm:pt>
    <dgm:pt modelId="{FD5121B8-79DB-4477-9F6B-8B1FAD75D810}" type="pres">
      <dgm:prSet presAssocID="{56872077-42D3-430F-BE90-CE4BE664A976}" presName="levelTx" presStyleLbl="revTx" presStyleIdx="0" presStyleCnt="0">
        <dgm:presLayoutVars>
          <dgm:chMax val="1"/>
          <dgm:bulletEnabled val="1"/>
        </dgm:presLayoutVars>
      </dgm:prSet>
      <dgm:spPr/>
      <dgm:t>
        <a:bodyPr/>
        <a:lstStyle/>
        <a:p>
          <a:endParaRPr lang="en-US"/>
        </a:p>
      </dgm:t>
    </dgm:pt>
    <dgm:pt modelId="{D1A67E24-D0A7-4A1A-8B22-D159C378DCB4}" type="pres">
      <dgm:prSet presAssocID="{17CD868F-DAC2-4714-B10D-510AA29BC85E}" presName="Name8" presStyleCnt="0"/>
      <dgm:spPr/>
    </dgm:pt>
    <dgm:pt modelId="{A1EAB547-91B2-4C55-BFF9-0BFD5C32C182}" type="pres">
      <dgm:prSet presAssocID="{17CD868F-DAC2-4714-B10D-510AA29BC85E}" presName="level" presStyleLbl="node1" presStyleIdx="5" presStyleCnt="7">
        <dgm:presLayoutVars>
          <dgm:chMax val="1"/>
          <dgm:bulletEnabled val="1"/>
        </dgm:presLayoutVars>
      </dgm:prSet>
      <dgm:spPr/>
      <dgm:t>
        <a:bodyPr/>
        <a:lstStyle/>
        <a:p>
          <a:endParaRPr lang="en-US"/>
        </a:p>
      </dgm:t>
    </dgm:pt>
    <dgm:pt modelId="{98F1AD0E-EA94-4A21-848A-1FDAF5BC41FF}" type="pres">
      <dgm:prSet presAssocID="{17CD868F-DAC2-4714-B10D-510AA29BC85E}" presName="levelTx" presStyleLbl="revTx" presStyleIdx="0" presStyleCnt="0">
        <dgm:presLayoutVars>
          <dgm:chMax val="1"/>
          <dgm:bulletEnabled val="1"/>
        </dgm:presLayoutVars>
      </dgm:prSet>
      <dgm:spPr/>
      <dgm:t>
        <a:bodyPr/>
        <a:lstStyle/>
        <a:p>
          <a:endParaRPr lang="en-US"/>
        </a:p>
      </dgm:t>
    </dgm:pt>
    <dgm:pt modelId="{A67EC434-9A29-4953-A80D-FB188784C249}" type="pres">
      <dgm:prSet presAssocID="{E65F8381-5B72-4B7E-8C94-9E975890A900}" presName="Name8" presStyleCnt="0"/>
      <dgm:spPr/>
    </dgm:pt>
    <dgm:pt modelId="{A8B7116E-65E4-4CDE-BC7B-1A0D13D3C29A}" type="pres">
      <dgm:prSet presAssocID="{E65F8381-5B72-4B7E-8C94-9E975890A900}" presName="level" presStyleLbl="node1" presStyleIdx="6" presStyleCnt="7">
        <dgm:presLayoutVars>
          <dgm:chMax val="1"/>
          <dgm:bulletEnabled val="1"/>
        </dgm:presLayoutVars>
      </dgm:prSet>
      <dgm:spPr/>
      <dgm:t>
        <a:bodyPr/>
        <a:lstStyle/>
        <a:p>
          <a:endParaRPr lang="en-US"/>
        </a:p>
      </dgm:t>
    </dgm:pt>
    <dgm:pt modelId="{D02A3182-6AFD-4F8E-9429-DF56DACD6381}" type="pres">
      <dgm:prSet presAssocID="{E65F8381-5B72-4B7E-8C94-9E975890A900}" presName="levelTx" presStyleLbl="revTx" presStyleIdx="0" presStyleCnt="0">
        <dgm:presLayoutVars>
          <dgm:chMax val="1"/>
          <dgm:bulletEnabled val="1"/>
        </dgm:presLayoutVars>
      </dgm:prSet>
      <dgm:spPr/>
      <dgm:t>
        <a:bodyPr/>
        <a:lstStyle/>
        <a:p>
          <a:endParaRPr lang="en-US"/>
        </a:p>
      </dgm:t>
    </dgm:pt>
  </dgm:ptLst>
  <dgm:cxnLst>
    <dgm:cxn modelId="{6817A5AE-5B2C-44DB-BE7F-3A8F72902417}" type="presOf" srcId="{4427E5FF-F68F-41CE-8CE5-056DEB386EB2}" destId="{5755E1EE-9D27-49F8-A2FF-2C2C97126C79}" srcOrd="0" destOrd="0" presId="urn:microsoft.com/office/officeart/2005/8/layout/pyramid1"/>
    <dgm:cxn modelId="{F81721E3-8F70-44DB-8CF8-D808D8E91EB7}" type="presOf" srcId="{56872077-42D3-430F-BE90-CE4BE664A976}" destId="{FD5121B8-79DB-4477-9F6B-8B1FAD75D810}" srcOrd="1" destOrd="0" presId="urn:microsoft.com/office/officeart/2005/8/layout/pyramid1"/>
    <dgm:cxn modelId="{EB73DF1B-BD36-41A2-AE3A-18E9B0CCE5FF}" type="presOf" srcId="{E65F8381-5B72-4B7E-8C94-9E975890A900}" destId="{A8B7116E-65E4-4CDE-BC7B-1A0D13D3C29A}" srcOrd="0" destOrd="0" presId="urn:microsoft.com/office/officeart/2005/8/layout/pyramid1"/>
    <dgm:cxn modelId="{A0153A37-A3CA-48A9-BBDD-1D4E021C0D6A}" srcId="{C166A2A2-3E89-4286-B16E-0E64B0FC9463}" destId="{56872077-42D3-430F-BE90-CE4BE664A976}" srcOrd="4" destOrd="0" parTransId="{FE1E0DA8-AC3C-43EA-868D-42F55D49E5D9}" sibTransId="{47C9D072-76C3-4CC8-B1B3-72D88A675F4E}"/>
    <dgm:cxn modelId="{FB0FD48E-5E82-427C-A0C3-AF17D956F87C}" srcId="{C166A2A2-3E89-4286-B16E-0E64B0FC9463}" destId="{4427E5FF-F68F-41CE-8CE5-056DEB386EB2}" srcOrd="1" destOrd="0" parTransId="{76765AC1-DC95-41B7-AE52-3D33EAE8D682}" sibTransId="{645695A1-269A-421E-8876-5A21DC137815}"/>
    <dgm:cxn modelId="{E79EBB7F-9B10-4C96-9FC5-2F2606201FDB}" srcId="{C166A2A2-3E89-4286-B16E-0E64B0FC9463}" destId="{E63DB47A-6DCD-4EC9-AA82-8FDEFF88F814}" srcOrd="3" destOrd="0" parTransId="{CF52E133-1BFB-4048-A294-78CC9F7C5E85}" sibTransId="{8FD98C04-0D24-49BB-9391-8B7665DA4E34}"/>
    <dgm:cxn modelId="{312755EB-A817-4C6E-BBA1-9DA744709E8E}" type="presOf" srcId="{56872077-42D3-430F-BE90-CE4BE664A976}" destId="{AFEE24D6-6B23-4949-82C5-7B721C8A2287}" srcOrd="0" destOrd="0" presId="urn:microsoft.com/office/officeart/2005/8/layout/pyramid1"/>
    <dgm:cxn modelId="{E5351245-F7C0-4C0B-8633-BB37F794FBF6}" type="presOf" srcId="{17CD868F-DAC2-4714-B10D-510AA29BC85E}" destId="{A1EAB547-91B2-4C55-BFF9-0BFD5C32C182}" srcOrd="0" destOrd="0" presId="urn:microsoft.com/office/officeart/2005/8/layout/pyramid1"/>
    <dgm:cxn modelId="{521E2F3B-22DB-49C1-B9E5-59E9FDB9E909}" type="presOf" srcId="{E63DB47A-6DCD-4EC9-AA82-8FDEFF88F814}" destId="{BBE243C7-6346-4E8C-9FF6-E34D675BB939}" srcOrd="1" destOrd="0" presId="urn:microsoft.com/office/officeart/2005/8/layout/pyramid1"/>
    <dgm:cxn modelId="{CB751156-DECA-4861-99EA-61F2694958C9}" type="presOf" srcId="{E63DB47A-6DCD-4EC9-AA82-8FDEFF88F814}" destId="{465170DD-A0DE-41A6-9541-DE8DA0C0A25C}" srcOrd="0" destOrd="0" presId="urn:microsoft.com/office/officeart/2005/8/layout/pyramid1"/>
    <dgm:cxn modelId="{C51A3FFC-B87A-40D1-BBFF-E6A33394D93C}" type="presOf" srcId="{C166A2A2-3E89-4286-B16E-0E64B0FC9463}" destId="{1CC7D3D7-954D-476E-8806-038A6EC4D4CA}" srcOrd="0" destOrd="0" presId="urn:microsoft.com/office/officeart/2005/8/layout/pyramid1"/>
    <dgm:cxn modelId="{94AFC2F0-F371-4453-836E-59638145BD5B}" type="presOf" srcId="{D13BB19D-0BA2-46C7-9C20-27576377E55F}" destId="{723A67F3-A619-4C29-A93E-6EDF15037702}" srcOrd="1" destOrd="0" presId="urn:microsoft.com/office/officeart/2005/8/layout/pyramid1"/>
    <dgm:cxn modelId="{C04A686C-C375-46AE-8281-648BEAA63A1C}" srcId="{C166A2A2-3E89-4286-B16E-0E64B0FC9463}" destId="{E65F8381-5B72-4B7E-8C94-9E975890A900}" srcOrd="6" destOrd="0" parTransId="{3F7952D7-611D-476D-8AC3-8D3293964089}" sibTransId="{70DE343A-D5A1-4DF1-A750-A276B2F8E3C3}"/>
    <dgm:cxn modelId="{B450B8E8-ED13-4D11-8FB1-B19DCBB45B4B}" srcId="{C166A2A2-3E89-4286-B16E-0E64B0FC9463}" destId="{D13BB19D-0BA2-46C7-9C20-27576377E55F}" srcOrd="2" destOrd="0" parTransId="{B3B687C5-60ED-46BD-BF96-AA9379B21697}" sibTransId="{5F160739-82BF-4ADA-BCB9-F66227A00ACE}"/>
    <dgm:cxn modelId="{5FA758EA-7EFA-4EA3-98C7-1350EDE49A0B}" type="presOf" srcId="{D18A0318-082B-4A16-B7E5-A0D1AE21F483}" destId="{75D65F72-FAD5-439C-BDBD-D8E66268502A}" srcOrd="1" destOrd="0" presId="urn:microsoft.com/office/officeart/2005/8/layout/pyramid1"/>
    <dgm:cxn modelId="{D0A1C8A0-5200-4268-AEF2-83395920C9AD}" srcId="{C166A2A2-3E89-4286-B16E-0E64B0FC9463}" destId="{D18A0318-082B-4A16-B7E5-A0D1AE21F483}" srcOrd="0" destOrd="0" parTransId="{3247D42B-D71F-4E24-B954-1FEB8639F755}" sibTransId="{137BD156-750F-493D-83DE-1749386ADABF}"/>
    <dgm:cxn modelId="{695B1DA4-7942-4936-B632-5B118B33E648}" type="presOf" srcId="{E65F8381-5B72-4B7E-8C94-9E975890A900}" destId="{D02A3182-6AFD-4F8E-9429-DF56DACD6381}" srcOrd="1" destOrd="0" presId="urn:microsoft.com/office/officeart/2005/8/layout/pyramid1"/>
    <dgm:cxn modelId="{64636ECB-C02A-4541-987D-F4A15A6CC6D7}" srcId="{C166A2A2-3E89-4286-B16E-0E64B0FC9463}" destId="{17CD868F-DAC2-4714-B10D-510AA29BC85E}" srcOrd="5" destOrd="0" parTransId="{CC9EF292-17B4-4638-AAC8-409553FD4A91}" sibTransId="{34D65732-97D4-4CD4-B0BE-25D5003EA055}"/>
    <dgm:cxn modelId="{FB29ACB5-9393-4B07-9260-16C91B89E6A9}" type="presOf" srcId="{D13BB19D-0BA2-46C7-9C20-27576377E55F}" destId="{3390751C-7816-4D0B-9D31-07FA874040F9}" srcOrd="0" destOrd="0" presId="urn:microsoft.com/office/officeart/2005/8/layout/pyramid1"/>
    <dgm:cxn modelId="{0288C7A0-7A08-4E4D-A005-F800CD82C113}" type="presOf" srcId="{17CD868F-DAC2-4714-B10D-510AA29BC85E}" destId="{98F1AD0E-EA94-4A21-848A-1FDAF5BC41FF}" srcOrd="1" destOrd="0" presId="urn:microsoft.com/office/officeart/2005/8/layout/pyramid1"/>
    <dgm:cxn modelId="{839E14D0-0C43-4186-9775-7C2A56BCFBDA}" type="presOf" srcId="{4427E5FF-F68F-41CE-8CE5-056DEB386EB2}" destId="{49F6ED90-0C2E-4A3B-A8F1-DED5B2C7F8A1}" srcOrd="1" destOrd="0" presId="urn:microsoft.com/office/officeart/2005/8/layout/pyramid1"/>
    <dgm:cxn modelId="{E0C8E6EA-EB00-4F2B-8C14-8F6505DD88CD}" type="presOf" srcId="{D18A0318-082B-4A16-B7E5-A0D1AE21F483}" destId="{530A20CC-0594-49CC-A19A-DE12F402C177}" srcOrd="0" destOrd="0" presId="urn:microsoft.com/office/officeart/2005/8/layout/pyramid1"/>
    <dgm:cxn modelId="{5D03A8C1-B1DB-4A44-BE7B-5BBCE129FA1E}" type="presParOf" srcId="{1CC7D3D7-954D-476E-8806-038A6EC4D4CA}" destId="{A4CAE890-58C4-47C8-9C50-A2C04CAC1314}" srcOrd="0" destOrd="0" presId="urn:microsoft.com/office/officeart/2005/8/layout/pyramid1"/>
    <dgm:cxn modelId="{236C30BC-3078-4B69-B318-DCA53745EC28}" type="presParOf" srcId="{A4CAE890-58C4-47C8-9C50-A2C04CAC1314}" destId="{530A20CC-0594-49CC-A19A-DE12F402C177}" srcOrd="0" destOrd="0" presId="urn:microsoft.com/office/officeart/2005/8/layout/pyramid1"/>
    <dgm:cxn modelId="{81FBEFE2-EA52-4C8F-AEE1-53C0E2F35E85}" type="presParOf" srcId="{A4CAE890-58C4-47C8-9C50-A2C04CAC1314}" destId="{75D65F72-FAD5-439C-BDBD-D8E66268502A}" srcOrd="1" destOrd="0" presId="urn:microsoft.com/office/officeart/2005/8/layout/pyramid1"/>
    <dgm:cxn modelId="{456E70B0-45EC-4BA2-9D74-511380FCF2B6}" type="presParOf" srcId="{1CC7D3D7-954D-476E-8806-038A6EC4D4CA}" destId="{D1B84DFD-36C5-4487-B4B1-7C063043D187}" srcOrd="1" destOrd="0" presId="urn:microsoft.com/office/officeart/2005/8/layout/pyramid1"/>
    <dgm:cxn modelId="{2C991946-FC3E-442B-8627-96AD8FB11481}" type="presParOf" srcId="{D1B84DFD-36C5-4487-B4B1-7C063043D187}" destId="{5755E1EE-9D27-49F8-A2FF-2C2C97126C79}" srcOrd="0" destOrd="0" presId="urn:microsoft.com/office/officeart/2005/8/layout/pyramid1"/>
    <dgm:cxn modelId="{B8D4945B-C2FF-4A87-BE6D-7BDE6CD9FB41}" type="presParOf" srcId="{D1B84DFD-36C5-4487-B4B1-7C063043D187}" destId="{49F6ED90-0C2E-4A3B-A8F1-DED5B2C7F8A1}" srcOrd="1" destOrd="0" presId="urn:microsoft.com/office/officeart/2005/8/layout/pyramid1"/>
    <dgm:cxn modelId="{3CBAF7B7-964B-4FE5-B2B5-2C94FDB3D6E7}" type="presParOf" srcId="{1CC7D3D7-954D-476E-8806-038A6EC4D4CA}" destId="{1D285826-A4B9-4A5D-BC9F-B8C789FDAA4C}" srcOrd="2" destOrd="0" presId="urn:microsoft.com/office/officeart/2005/8/layout/pyramid1"/>
    <dgm:cxn modelId="{BB5282E5-8716-4DD9-938D-E7536AF23C29}" type="presParOf" srcId="{1D285826-A4B9-4A5D-BC9F-B8C789FDAA4C}" destId="{3390751C-7816-4D0B-9D31-07FA874040F9}" srcOrd="0" destOrd="0" presId="urn:microsoft.com/office/officeart/2005/8/layout/pyramid1"/>
    <dgm:cxn modelId="{40BE13D6-DE6A-44C0-AEA8-7EFCA1762701}" type="presParOf" srcId="{1D285826-A4B9-4A5D-BC9F-B8C789FDAA4C}" destId="{723A67F3-A619-4C29-A93E-6EDF15037702}" srcOrd="1" destOrd="0" presId="urn:microsoft.com/office/officeart/2005/8/layout/pyramid1"/>
    <dgm:cxn modelId="{2B8525D5-A923-48CE-8838-AEB844A5C141}" type="presParOf" srcId="{1CC7D3D7-954D-476E-8806-038A6EC4D4CA}" destId="{76E0CAC0-59D7-4FDA-9620-172D9E073E5A}" srcOrd="3" destOrd="0" presId="urn:microsoft.com/office/officeart/2005/8/layout/pyramid1"/>
    <dgm:cxn modelId="{66972F78-F53F-4E3D-9766-C80A14215C51}" type="presParOf" srcId="{76E0CAC0-59D7-4FDA-9620-172D9E073E5A}" destId="{465170DD-A0DE-41A6-9541-DE8DA0C0A25C}" srcOrd="0" destOrd="0" presId="urn:microsoft.com/office/officeart/2005/8/layout/pyramid1"/>
    <dgm:cxn modelId="{EABF6DBE-DB97-467E-95D1-614B13C2B002}" type="presParOf" srcId="{76E0CAC0-59D7-4FDA-9620-172D9E073E5A}" destId="{BBE243C7-6346-4E8C-9FF6-E34D675BB939}" srcOrd="1" destOrd="0" presId="urn:microsoft.com/office/officeart/2005/8/layout/pyramid1"/>
    <dgm:cxn modelId="{10E1F81C-607C-4798-B4E7-469883D03FB1}" type="presParOf" srcId="{1CC7D3D7-954D-476E-8806-038A6EC4D4CA}" destId="{674A06F9-5156-4909-9D88-686F077C6D91}" srcOrd="4" destOrd="0" presId="urn:microsoft.com/office/officeart/2005/8/layout/pyramid1"/>
    <dgm:cxn modelId="{C9178006-35B5-4532-909E-13B563E4DCDA}" type="presParOf" srcId="{674A06F9-5156-4909-9D88-686F077C6D91}" destId="{AFEE24D6-6B23-4949-82C5-7B721C8A2287}" srcOrd="0" destOrd="0" presId="urn:microsoft.com/office/officeart/2005/8/layout/pyramid1"/>
    <dgm:cxn modelId="{23716FB7-3006-4712-97C9-2F00EC4CA8DA}" type="presParOf" srcId="{674A06F9-5156-4909-9D88-686F077C6D91}" destId="{FD5121B8-79DB-4477-9F6B-8B1FAD75D810}" srcOrd="1" destOrd="0" presId="urn:microsoft.com/office/officeart/2005/8/layout/pyramid1"/>
    <dgm:cxn modelId="{672578F0-B304-43ED-91BA-D3BDFE5C8D50}" type="presParOf" srcId="{1CC7D3D7-954D-476E-8806-038A6EC4D4CA}" destId="{D1A67E24-D0A7-4A1A-8B22-D159C378DCB4}" srcOrd="5" destOrd="0" presId="urn:microsoft.com/office/officeart/2005/8/layout/pyramid1"/>
    <dgm:cxn modelId="{05B6D471-F760-4996-B4B2-C5F28641B696}" type="presParOf" srcId="{D1A67E24-D0A7-4A1A-8B22-D159C378DCB4}" destId="{A1EAB547-91B2-4C55-BFF9-0BFD5C32C182}" srcOrd="0" destOrd="0" presId="urn:microsoft.com/office/officeart/2005/8/layout/pyramid1"/>
    <dgm:cxn modelId="{5F971CBF-34E5-44F6-9C1A-D6EA35F5EFDB}" type="presParOf" srcId="{D1A67E24-D0A7-4A1A-8B22-D159C378DCB4}" destId="{98F1AD0E-EA94-4A21-848A-1FDAF5BC41FF}" srcOrd="1" destOrd="0" presId="urn:microsoft.com/office/officeart/2005/8/layout/pyramid1"/>
    <dgm:cxn modelId="{530E8E3E-38BC-46D5-A36E-39F741D06C80}" type="presParOf" srcId="{1CC7D3D7-954D-476E-8806-038A6EC4D4CA}" destId="{A67EC434-9A29-4953-A80D-FB188784C249}" srcOrd="6" destOrd="0" presId="urn:microsoft.com/office/officeart/2005/8/layout/pyramid1"/>
    <dgm:cxn modelId="{C6D84652-E3C5-4631-8AFD-E4311C86B02A}" type="presParOf" srcId="{A67EC434-9A29-4953-A80D-FB188784C249}" destId="{A8B7116E-65E4-4CDE-BC7B-1A0D13D3C29A}" srcOrd="0" destOrd="0" presId="urn:microsoft.com/office/officeart/2005/8/layout/pyramid1"/>
    <dgm:cxn modelId="{13D66476-C7AE-441A-93F5-BD86CBEE806B}" type="presParOf" srcId="{A67EC434-9A29-4953-A80D-FB188784C249}" destId="{D02A3182-6AFD-4F8E-9429-DF56DACD6381}" srcOrd="1" destOrd="0" presId="urn:microsoft.com/office/officeart/2005/8/layout/pyramid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17ACC-F80B-4EBD-8889-1B7D323EE2C5}" type="doc">
      <dgm:prSet loTypeId="urn:microsoft.com/office/officeart/2005/8/layout/pyramid1" loCatId="pyramid" qsTypeId="urn:microsoft.com/office/officeart/2005/8/quickstyle/simple1" qsCatId="simple" csTypeId="urn:microsoft.com/office/officeart/2005/8/colors/colorful3" csCatId="colorful" phldr="1"/>
      <dgm:spPr/>
    </dgm:pt>
    <dgm:pt modelId="{80B2B72F-6F3B-4299-8129-2961D82429AB}">
      <dgm:prSet phldrT="[Text]" custT="1"/>
      <dgm:spPr/>
      <dgm:t>
        <a:bodyPr/>
        <a:lstStyle/>
        <a:p>
          <a:endParaRPr lang="en-US" sz="1200" dirty="0"/>
        </a:p>
      </dgm:t>
    </dgm:pt>
    <dgm:pt modelId="{8FC9285E-BD8B-454C-8054-CCE540F39C76}" type="parTrans" cxnId="{F4FB9A6D-22C0-4801-B031-E8AE534242F1}">
      <dgm:prSet/>
      <dgm:spPr/>
      <dgm:t>
        <a:bodyPr/>
        <a:lstStyle/>
        <a:p>
          <a:endParaRPr lang="en-US"/>
        </a:p>
      </dgm:t>
    </dgm:pt>
    <dgm:pt modelId="{DB938702-4941-443C-9A35-C8701DB8CCF7}" type="sibTrans" cxnId="{F4FB9A6D-22C0-4801-B031-E8AE534242F1}">
      <dgm:prSet/>
      <dgm:spPr/>
      <dgm:t>
        <a:bodyPr/>
        <a:lstStyle/>
        <a:p>
          <a:endParaRPr lang="en-US"/>
        </a:p>
      </dgm:t>
    </dgm:pt>
    <dgm:pt modelId="{76936625-D5BF-400B-BEE4-0A7F2E888DC9}">
      <dgm:prSet phldrT="[Text]"/>
      <dgm:spPr/>
      <dgm:t>
        <a:bodyPr/>
        <a:lstStyle/>
        <a:p>
          <a:endParaRPr lang="en-US" dirty="0"/>
        </a:p>
      </dgm:t>
    </dgm:pt>
    <dgm:pt modelId="{7855638F-EAD1-424B-9A58-2FBA7DACDE8B}" type="sibTrans" cxnId="{8524CDE8-7872-4CE3-8899-43A56FB4A2F1}">
      <dgm:prSet/>
      <dgm:spPr/>
      <dgm:t>
        <a:bodyPr/>
        <a:lstStyle/>
        <a:p>
          <a:endParaRPr lang="en-US"/>
        </a:p>
      </dgm:t>
    </dgm:pt>
    <dgm:pt modelId="{F29351A5-BE75-45AE-824F-CD42FC554B29}" type="parTrans" cxnId="{8524CDE8-7872-4CE3-8899-43A56FB4A2F1}">
      <dgm:prSet/>
      <dgm:spPr/>
      <dgm:t>
        <a:bodyPr/>
        <a:lstStyle/>
        <a:p>
          <a:endParaRPr lang="en-US"/>
        </a:p>
      </dgm:t>
    </dgm:pt>
    <dgm:pt modelId="{5A87AAD8-CAB1-4E33-B901-D47B05EB3012}">
      <dgm:prSet phldrT="[Text]" custT="1"/>
      <dgm:spPr/>
      <dgm:t>
        <a:bodyPr/>
        <a:lstStyle/>
        <a:p>
          <a:r>
            <a:rPr lang="en-US" sz="1200" b="1" dirty="0" smtClean="0"/>
            <a:t>Composite Works for DHDS &amp; SWS-VI Unit for BS –IV Projects at Gujarat Refinery </a:t>
          </a:r>
          <a:endParaRPr lang="en-US" sz="1200" b="1" dirty="0"/>
        </a:p>
      </dgm:t>
    </dgm:pt>
    <dgm:pt modelId="{668B45A0-A4EA-4999-BC1D-A9F660CE63AB}" type="sibTrans" cxnId="{AD440913-6970-4D52-8A8A-B8A068C4EEA3}">
      <dgm:prSet/>
      <dgm:spPr/>
      <dgm:t>
        <a:bodyPr/>
        <a:lstStyle/>
        <a:p>
          <a:endParaRPr lang="en-US"/>
        </a:p>
      </dgm:t>
    </dgm:pt>
    <dgm:pt modelId="{78E12E53-689E-4805-8CAE-2AA37CFCAC06}" type="parTrans" cxnId="{AD440913-6970-4D52-8A8A-B8A068C4EEA3}">
      <dgm:prSet/>
      <dgm:spPr/>
      <dgm:t>
        <a:bodyPr/>
        <a:lstStyle/>
        <a:p>
          <a:endParaRPr lang="en-US"/>
        </a:p>
      </dgm:t>
    </dgm:pt>
    <dgm:pt modelId="{100E53AC-3D6D-4C77-9566-8568CCDF24E6}">
      <dgm:prSet phldrT="[Text]" custT="1"/>
      <dgm:spPr/>
      <dgm:t>
        <a:bodyPr/>
        <a:lstStyle/>
        <a:p>
          <a:r>
            <a:rPr lang="en-US" sz="1200" b="1" dirty="0" smtClean="0"/>
            <a:t>Combined station works for conversion of existing underground piping in old tank farm to above ground piping along with associated work at Vadinar</a:t>
          </a:r>
          <a:endParaRPr lang="en-US" sz="1200" b="1" dirty="0"/>
        </a:p>
      </dgm:t>
    </dgm:pt>
    <dgm:pt modelId="{DCFBA591-B7EC-473B-879D-BA258A59AC5D}" type="sibTrans" cxnId="{3799DB06-1A6C-4473-8277-8C051457E383}">
      <dgm:prSet/>
      <dgm:spPr/>
      <dgm:t>
        <a:bodyPr/>
        <a:lstStyle/>
        <a:p>
          <a:endParaRPr lang="en-US"/>
        </a:p>
      </dgm:t>
    </dgm:pt>
    <dgm:pt modelId="{055C5B7A-B24D-44C5-BB96-D4CC39FE34DF}" type="parTrans" cxnId="{3799DB06-1A6C-4473-8277-8C051457E383}">
      <dgm:prSet/>
      <dgm:spPr/>
      <dgm:t>
        <a:bodyPr/>
        <a:lstStyle/>
        <a:p>
          <a:endParaRPr lang="en-US"/>
        </a:p>
      </dgm:t>
    </dgm:pt>
    <dgm:pt modelId="{19E8C27D-A13D-4B57-82C9-DF1393DFC66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800" dirty="0" smtClean="0"/>
        </a:p>
        <a:p>
          <a:pPr defTabSz="488950">
            <a:lnSpc>
              <a:spcPct val="90000"/>
            </a:lnSpc>
            <a:spcBef>
              <a:spcPct val="0"/>
            </a:spcBef>
            <a:spcAft>
              <a:spcPct val="35000"/>
            </a:spcAft>
          </a:pPr>
          <a:endParaRPr lang="en-US" sz="1100" b="1" dirty="0"/>
        </a:p>
      </dgm:t>
    </dgm:pt>
    <dgm:pt modelId="{EE414AC8-EB7A-486E-AC69-F886E690501D}" type="sibTrans" cxnId="{49A4A76C-5717-4204-AE65-B0D1223CDE6C}">
      <dgm:prSet/>
      <dgm:spPr/>
      <dgm:t>
        <a:bodyPr/>
        <a:lstStyle/>
        <a:p>
          <a:endParaRPr lang="en-US"/>
        </a:p>
      </dgm:t>
    </dgm:pt>
    <dgm:pt modelId="{FE48EA52-388E-439A-86F8-EC423D443098}" type="parTrans" cxnId="{49A4A76C-5717-4204-AE65-B0D1223CDE6C}">
      <dgm:prSet/>
      <dgm:spPr/>
      <dgm:t>
        <a:bodyPr/>
        <a:lstStyle/>
        <a:p>
          <a:endParaRPr lang="en-US"/>
        </a:p>
      </dgm:t>
    </dgm:pt>
    <dgm:pt modelId="{CB910F43-21D6-4882-9602-0BB3ADE20425}">
      <dgm:prSet/>
      <dgm:spPr/>
      <dgm:t>
        <a:bodyPr/>
        <a:lstStyle/>
        <a:p>
          <a:r>
            <a:rPr lang="en-US" smtClean="0"/>
            <a:t>Alloy Steel Piping Works under LSTK-C of Paradip refinery Project at Paradip, Odisha.</a:t>
          </a:r>
          <a:endParaRPr lang="en-US" dirty="0" smtClean="0"/>
        </a:p>
      </dgm:t>
    </dgm:pt>
    <dgm:pt modelId="{39E7390C-B84F-4774-833C-EC071DE546A4}" type="parTrans" cxnId="{899E7D8C-EE17-447A-A63F-07EC742DAAF8}">
      <dgm:prSet/>
      <dgm:spPr/>
      <dgm:t>
        <a:bodyPr/>
        <a:lstStyle/>
        <a:p>
          <a:endParaRPr lang="en-US"/>
        </a:p>
      </dgm:t>
    </dgm:pt>
    <dgm:pt modelId="{6E5B1AF4-DFE0-49FF-AF49-5E68BE3221D5}" type="sibTrans" cxnId="{899E7D8C-EE17-447A-A63F-07EC742DAAF8}">
      <dgm:prSet/>
      <dgm:spPr/>
      <dgm:t>
        <a:bodyPr/>
        <a:lstStyle/>
        <a:p>
          <a:endParaRPr lang="en-US"/>
        </a:p>
      </dgm:t>
    </dgm:pt>
    <dgm:pt modelId="{F10CD15F-0680-4426-981A-AC5DEFB75538}">
      <dgm:prSet/>
      <dgm:spPr/>
      <dgm:t>
        <a:bodyPr/>
        <a:lstStyle/>
        <a:p>
          <a:endParaRPr lang="en-US" dirty="0" smtClean="0"/>
        </a:p>
      </dgm:t>
    </dgm:pt>
    <dgm:pt modelId="{CF0FA5AC-B156-463E-97BA-1F51BA2B765B}" type="parTrans" cxnId="{EB83A380-41F6-4CB1-8F34-F1A612067709}">
      <dgm:prSet/>
      <dgm:spPr/>
      <dgm:t>
        <a:bodyPr/>
        <a:lstStyle/>
        <a:p>
          <a:endParaRPr lang="en-US"/>
        </a:p>
      </dgm:t>
    </dgm:pt>
    <dgm:pt modelId="{07C803D6-79DE-46B9-9BFD-EE834283011E}" type="sibTrans" cxnId="{EB83A380-41F6-4CB1-8F34-F1A612067709}">
      <dgm:prSet/>
      <dgm:spPr/>
      <dgm:t>
        <a:bodyPr/>
        <a:lstStyle/>
        <a:p>
          <a:endParaRPr lang="en-US"/>
        </a:p>
      </dgm:t>
    </dgm:pt>
    <dgm:pt modelId="{BB1802DB-A2E2-4111-BCD9-04E4D4833121}">
      <dgm:prSet/>
      <dgm:spPr/>
      <dgm:t>
        <a:bodyPr/>
        <a:lstStyle/>
        <a:p>
          <a:endParaRPr lang="en-US" dirty="0" smtClean="0"/>
        </a:p>
      </dgm:t>
    </dgm:pt>
    <dgm:pt modelId="{E299D307-C4AF-4FB0-852D-40B608F402C3}" type="parTrans" cxnId="{7057E246-1AEB-46EF-8407-2444E8986EC7}">
      <dgm:prSet/>
      <dgm:spPr/>
      <dgm:t>
        <a:bodyPr/>
        <a:lstStyle/>
        <a:p>
          <a:endParaRPr lang="en-US"/>
        </a:p>
      </dgm:t>
    </dgm:pt>
    <dgm:pt modelId="{4959CE46-8958-442B-A298-8F11F9F5AB4F}" type="sibTrans" cxnId="{7057E246-1AEB-46EF-8407-2444E8986EC7}">
      <dgm:prSet/>
      <dgm:spPr/>
      <dgm:t>
        <a:bodyPr/>
        <a:lstStyle/>
        <a:p>
          <a:endParaRPr lang="en-US"/>
        </a:p>
      </dgm:t>
    </dgm:pt>
    <dgm:pt modelId="{C7344140-02FD-4BCF-BF30-6CC13837EF4D}">
      <dgm:prSet/>
      <dgm:spPr/>
      <dgm:t>
        <a:bodyPr/>
        <a:lstStyle/>
        <a:p>
          <a:r>
            <a:rPr lang="en-US" smtClean="0"/>
            <a:t>Praxair Paradip Project Carried out  Equipment, Piping Fabrication/ Erection job on back to back basis for Hydrogen Reformer Project, Paradip.</a:t>
          </a:r>
          <a:endParaRPr lang="en-US" dirty="0" smtClean="0"/>
        </a:p>
      </dgm:t>
    </dgm:pt>
    <dgm:pt modelId="{D2E4CB58-A49A-4360-BFD7-5ACDCC7D7390}" type="parTrans" cxnId="{3249064E-5328-4B03-9FBA-6BD163FAA5A3}">
      <dgm:prSet/>
      <dgm:spPr/>
      <dgm:t>
        <a:bodyPr/>
        <a:lstStyle/>
        <a:p>
          <a:endParaRPr lang="en-US"/>
        </a:p>
      </dgm:t>
    </dgm:pt>
    <dgm:pt modelId="{39A497E9-EBB4-4596-9B69-B4EFD6E7FEDA}" type="sibTrans" cxnId="{3249064E-5328-4B03-9FBA-6BD163FAA5A3}">
      <dgm:prSet/>
      <dgm:spPr/>
      <dgm:t>
        <a:bodyPr/>
        <a:lstStyle/>
        <a:p>
          <a:endParaRPr lang="en-US"/>
        </a:p>
      </dgm:t>
    </dgm:pt>
    <dgm:pt modelId="{622CD393-EB40-4D84-8965-6A2CEBF7684C}" type="pres">
      <dgm:prSet presAssocID="{95917ACC-F80B-4EBD-8889-1B7D323EE2C5}" presName="Name0" presStyleCnt="0">
        <dgm:presLayoutVars>
          <dgm:dir/>
          <dgm:animLvl val="lvl"/>
          <dgm:resizeHandles val="exact"/>
        </dgm:presLayoutVars>
      </dgm:prSet>
      <dgm:spPr/>
    </dgm:pt>
    <dgm:pt modelId="{B14F2448-DCCA-420E-A723-3164DD887285}" type="pres">
      <dgm:prSet presAssocID="{80B2B72F-6F3B-4299-8129-2961D82429AB}" presName="Name8" presStyleCnt="0"/>
      <dgm:spPr/>
    </dgm:pt>
    <dgm:pt modelId="{06A83699-44BA-40F9-A36C-3C08D5C0EAA0}" type="pres">
      <dgm:prSet presAssocID="{80B2B72F-6F3B-4299-8129-2961D82429AB}" presName="level" presStyleLbl="node1" presStyleIdx="0" presStyleCnt="9">
        <dgm:presLayoutVars>
          <dgm:chMax val="1"/>
          <dgm:bulletEnabled val="1"/>
        </dgm:presLayoutVars>
      </dgm:prSet>
      <dgm:spPr/>
      <dgm:t>
        <a:bodyPr/>
        <a:lstStyle/>
        <a:p>
          <a:endParaRPr lang="en-US"/>
        </a:p>
      </dgm:t>
    </dgm:pt>
    <dgm:pt modelId="{E9513827-64E8-43CD-AC75-2574E49FCC33}" type="pres">
      <dgm:prSet presAssocID="{80B2B72F-6F3B-4299-8129-2961D82429AB}" presName="levelTx" presStyleLbl="revTx" presStyleIdx="0" presStyleCnt="0">
        <dgm:presLayoutVars>
          <dgm:chMax val="1"/>
          <dgm:bulletEnabled val="1"/>
        </dgm:presLayoutVars>
      </dgm:prSet>
      <dgm:spPr/>
      <dgm:t>
        <a:bodyPr/>
        <a:lstStyle/>
        <a:p>
          <a:endParaRPr lang="en-US"/>
        </a:p>
      </dgm:t>
    </dgm:pt>
    <dgm:pt modelId="{39AFCFCC-2861-4B7E-A107-B4960438FB2A}" type="pres">
      <dgm:prSet presAssocID="{76936625-D5BF-400B-BEE4-0A7F2E888DC9}" presName="Name8" presStyleCnt="0"/>
      <dgm:spPr/>
    </dgm:pt>
    <dgm:pt modelId="{AC79EE48-DA89-4A9E-9E99-32245E77E10B}" type="pres">
      <dgm:prSet presAssocID="{76936625-D5BF-400B-BEE4-0A7F2E888DC9}" presName="level" presStyleLbl="node1" presStyleIdx="1" presStyleCnt="9">
        <dgm:presLayoutVars>
          <dgm:chMax val="1"/>
          <dgm:bulletEnabled val="1"/>
        </dgm:presLayoutVars>
      </dgm:prSet>
      <dgm:spPr/>
      <dgm:t>
        <a:bodyPr/>
        <a:lstStyle/>
        <a:p>
          <a:endParaRPr lang="en-US"/>
        </a:p>
      </dgm:t>
    </dgm:pt>
    <dgm:pt modelId="{09A399AB-EE57-4170-B0BD-DC99D2BF9610}" type="pres">
      <dgm:prSet presAssocID="{76936625-D5BF-400B-BEE4-0A7F2E888DC9}" presName="levelTx" presStyleLbl="revTx" presStyleIdx="0" presStyleCnt="0">
        <dgm:presLayoutVars>
          <dgm:chMax val="1"/>
          <dgm:bulletEnabled val="1"/>
        </dgm:presLayoutVars>
      </dgm:prSet>
      <dgm:spPr/>
    </dgm:pt>
    <dgm:pt modelId="{C33F5706-72F2-4567-B80B-DCCBF97DFA85}" type="pres">
      <dgm:prSet presAssocID="{CB910F43-21D6-4882-9602-0BB3ADE20425}" presName="Name8" presStyleCnt="0"/>
      <dgm:spPr/>
    </dgm:pt>
    <dgm:pt modelId="{5A6DCE9B-B1C2-493C-8AF8-84C3BEC55D31}" type="pres">
      <dgm:prSet presAssocID="{CB910F43-21D6-4882-9602-0BB3ADE20425}" presName="level" presStyleLbl="node1" presStyleIdx="2" presStyleCnt="9">
        <dgm:presLayoutVars>
          <dgm:chMax val="1"/>
          <dgm:bulletEnabled val="1"/>
        </dgm:presLayoutVars>
      </dgm:prSet>
      <dgm:spPr/>
    </dgm:pt>
    <dgm:pt modelId="{EE10617D-9273-4352-BFF1-A81CB6810921}" type="pres">
      <dgm:prSet presAssocID="{CB910F43-21D6-4882-9602-0BB3ADE20425}" presName="levelTx" presStyleLbl="revTx" presStyleIdx="0" presStyleCnt="0">
        <dgm:presLayoutVars>
          <dgm:chMax val="1"/>
          <dgm:bulletEnabled val="1"/>
        </dgm:presLayoutVars>
      </dgm:prSet>
      <dgm:spPr/>
    </dgm:pt>
    <dgm:pt modelId="{E7BA17E2-84C5-4386-AE6C-0EAC0BCFD63B}" type="pres">
      <dgm:prSet presAssocID="{19E8C27D-A13D-4B57-82C9-DF1393DFC665}" presName="Name8" presStyleCnt="0"/>
      <dgm:spPr/>
    </dgm:pt>
    <dgm:pt modelId="{B7859368-35D6-4F5B-B695-0706BE09382E}" type="pres">
      <dgm:prSet presAssocID="{19E8C27D-A13D-4B57-82C9-DF1393DFC665}" presName="level" presStyleLbl="node1" presStyleIdx="3" presStyleCnt="9" custLinFactNeighborX="-914" custLinFactNeighborY="9323">
        <dgm:presLayoutVars>
          <dgm:chMax val="1"/>
          <dgm:bulletEnabled val="1"/>
        </dgm:presLayoutVars>
      </dgm:prSet>
      <dgm:spPr/>
      <dgm:t>
        <a:bodyPr/>
        <a:lstStyle/>
        <a:p>
          <a:endParaRPr lang="en-US"/>
        </a:p>
      </dgm:t>
    </dgm:pt>
    <dgm:pt modelId="{F2190ABE-DA5D-46CA-934E-31A196395C0A}" type="pres">
      <dgm:prSet presAssocID="{19E8C27D-A13D-4B57-82C9-DF1393DFC665}" presName="levelTx" presStyleLbl="revTx" presStyleIdx="0" presStyleCnt="0">
        <dgm:presLayoutVars>
          <dgm:chMax val="1"/>
          <dgm:bulletEnabled val="1"/>
        </dgm:presLayoutVars>
      </dgm:prSet>
      <dgm:spPr/>
      <dgm:t>
        <a:bodyPr/>
        <a:lstStyle/>
        <a:p>
          <a:endParaRPr lang="en-US"/>
        </a:p>
      </dgm:t>
    </dgm:pt>
    <dgm:pt modelId="{440EEBE5-F338-4FD7-BCBA-26555F2DBC9F}" type="pres">
      <dgm:prSet presAssocID="{BB1802DB-A2E2-4111-BCD9-04E4D4833121}" presName="Name8" presStyleCnt="0"/>
      <dgm:spPr/>
    </dgm:pt>
    <dgm:pt modelId="{447C1172-60EF-4429-87FD-698CBD1E3F77}" type="pres">
      <dgm:prSet presAssocID="{BB1802DB-A2E2-4111-BCD9-04E4D4833121}" presName="level" presStyleLbl="node1" presStyleIdx="4" presStyleCnt="9">
        <dgm:presLayoutVars>
          <dgm:chMax val="1"/>
          <dgm:bulletEnabled val="1"/>
        </dgm:presLayoutVars>
      </dgm:prSet>
      <dgm:spPr/>
    </dgm:pt>
    <dgm:pt modelId="{E650EAC0-BAD7-4BEC-8E70-98EF962C52AE}" type="pres">
      <dgm:prSet presAssocID="{BB1802DB-A2E2-4111-BCD9-04E4D4833121}" presName="levelTx" presStyleLbl="revTx" presStyleIdx="0" presStyleCnt="0">
        <dgm:presLayoutVars>
          <dgm:chMax val="1"/>
          <dgm:bulletEnabled val="1"/>
        </dgm:presLayoutVars>
      </dgm:prSet>
      <dgm:spPr/>
    </dgm:pt>
    <dgm:pt modelId="{7FD40B6A-DFF2-4E5A-878E-CC385CF8C8B3}" type="pres">
      <dgm:prSet presAssocID="{C7344140-02FD-4BCF-BF30-6CC13837EF4D}" presName="Name8" presStyleCnt="0"/>
      <dgm:spPr/>
    </dgm:pt>
    <dgm:pt modelId="{FED88604-F7BD-44EB-8C4B-D23A2646A0A7}" type="pres">
      <dgm:prSet presAssocID="{C7344140-02FD-4BCF-BF30-6CC13837EF4D}" presName="level" presStyleLbl="node1" presStyleIdx="5" presStyleCnt="9">
        <dgm:presLayoutVars>
          <dgm:chMax val="1"/>
          <dgm:bulletEnabled val="1"/>
        </dgm:presLayoutVars>
      </dgm:prSet>
      <dgm:spPr/>
    </dgm:pt>
    <dgm:pt modelId="{2530B4BA-EAFC-481D-B1D1-B6E937324B14}" type="pres">
      <dgm:prSet presAssocID="{C7344140-02FD-4BCF-BF30-6CC13837EF4D}" presName="levelTx" presStyleLbl="revTx" presStyleIdx="0" presStyleCnt="0">
        <dgm:presLayoutVars>
          <dgm:chMax val="1"/>
          <dgm:bulletEnabled val="1"/>
        </dgm:presLayoutVars>
      </dgm:prSet>
      <dgm:spPr/>
    </dgm:pt>
    <dgm:pt modelId="{EF914F91-4CFD-460C-9DEA-062E7A2BF233}" type="pres">
      <dgm:prSet presAssocID="{F10CD15F-0680-4426-981A-AC5DEFB75538}" presName="Name8" presStyleCnt="0"/>
      <dgm:spPr/>
    </dgm:pt>
    <dgm:pt modelId="{01ECCDA8-91DB-4A72-B876-90C33BD3886C}" type="pres">
      <dgm:prSet presAssocID="{F10CD15F-0680-4426-981A-AC5DEFB75538}" presName="level" presStyleLbl="node1" presStyleIdx="6" presStyleCnt="9">
        <dgm:presLayoutVars>
          <dgm:chMax val="1"/>
          <dgm:bulletEnabled val="1"/>
        </dgm:presLayoutVars>
      </dgm:prSet>
      <dgm:spPr/>
      <dgm:t>
        <a:bodyPr/>
        <a:lstStyle/>
        <a:p>
          <a:endParaRPr lang="en-US"/>
        </a:p>
      </dgm:t>
    </dgm:pt>
    <dgm:pt modelId="{86CE8791-D0D9-4DBC-8B12-8176B3AD81E3}" type="pres">
      <dgm:prSet presAssocID="{F10CD15F-0680-4426-981A-AC5DEFB75538}" presName="levelTx" presStyleLbl="revTx" presStyleIdx="0" presStyleCnt="0">
        <dgm:presLayoutVars>
          <dgm:chMax val="1"/>
          <dgm:bulletEnabled val="1"/>
        </dgm:presLayoutVars>
      </dgm:prSet>
      <dgm:spPr/>
      <dgm:t>
        <a:bodyPr/>
        <a:lstStyle/>
        <a:p>
          <a:endParaRPr lang="en-US"/>
        </a:p>
      </dgm:t>
    </dgm:pt>
    <dgm:pt modelId="{8FF26428-2F63-4B11-9D4C-0AEF8347A51D}" type="pres">
      <dgm:prSet presAssocID="{100E53AC-3D6D-4C77-9566-8568CCDF24E6}" presName="Name8" presStyleCnt="0"/>
      <dgm:spPr/>
    </dgm:pt>
    <dgm:pt modelId="{5E3E3392-6CDE-46DE-93E8-E2CFCCC72F78}" type="pres">
      <dgm:prSet presAssocID="{100E53AC-3D6D-4C77-9566-8568CCDF24E6}" presName="level" presStyleLbl="node1" presStyleIdx="7" presStyleCnt="9">
        <dgm:presLayoutVars>
          <dgm:chMax val="1"/>
          <dgm:bulletEnabled val="1"/>
        </dgm:presLayoutVars>
      </dgm:prSet>
      <dgm:spPr/>
      <dgm:t>
        <a:bodyPr/>
        <a:lstStyle/>
        <a:p>
          <a:endParaRPr lang="en-US"/>
        </a:p>
      </dgm:t>
    </dgm:pt>
    <dgm:pt modelId="{F8CC0779-B35E-479B-90A4-3778A10AE5BB}" type="pres">
      <dgm:prSet presAssocID="{100E53AC-3D6D-4C77-9566-8568CCDF24E6}" presName="levelTx" presStyleLbl="revTx" presStyleIdx="0" presStyleCnt="0">
        <dgm:presLayoutVars>
          <dgm:chMax val="1"/>
          <dgm:bulletEnabled val="1"/>
        </dgm:presLayoutVars>
      </dgm:prSet>
      <dgm:spPr/>
      <dgm:t>
        <a:bodyPr/>
        <a:lstStyle/>
        <a:p>
          <a:endParaRPr lang="en-US"/>
        </a:p>
      </dgm:t>
    </dgm:pt>
    <dgm:pt modelId="{65F4F9C2-8E06-4C96-9DF3-A8212FEC0677}" type="pres">
      <dgm:prSet presAssocID="{5A87AAD8-CAB1-4E33-B901-D47B05EB3012}" presName="Name8" presStyleCnt="0"/>
      <dgm:spPr/>
    </dgm:pt>
    <dgm:pt modelId="{9A5C9F4B-4A59-493E-8676-0012D066B906}" type="pres">
      <dgm:prSet presAssocID="{5A87AAD8-CAB1-4E33-B901-D47B05EB3012}" presName="level" presStyleLbl="node1" presStyleIdx="8" presStyleCnt="9">
        <dgm:presLayoutVars>
          <dgm:chMax val="1"/>
          <dgm:bulletEnabled val="1"/>
        </dgm:presLayoutVars>
      </dgm:prSet>
      <dgm:spPr/>
      <dgm:t>
        <a:bodyPr/>
        <a:lstStyle/>
        <a:p>
          <a:endParaRPr lang="en-US"/>
        </a:p>
      </dgm:t>
    </dgm:pt>
    <dgm:pt modelId="{C65FB169-4F77-42D6-A56F-6616B5A85BF2}" type="pres">
      <dgm:prSet presAssocID="{5A87AAD8-CAB1-4E33-B901-D47B05EB3012}" presName="levelTx" presStyleLbl="revTx" presStyleIdx="0" presStyleCnt="0">
        <dgm:presLayoutVars>
          <dgm:chMax val="1"/>
          <dgm:bulletEnabled val="1"/>
        </dgm:presLayoutVars>
      </dgm:prSet>
      <dgm:spPr/>
      <dgm:t>
        <a:bodyPr/>
        <a:lstStyle/>
        <a:p>
          <a:endParaRPr lang="en-US"/>
        </a:p>
      </dgm:t>
    </dgm:pt>
  </dgm:ptLst>
  <dgm:cxnLst>
    <dgm:cxn modelId="{8BB1E8D2-84F1-412E-AB66-BDC86D9BCA91}" type="presOf" srcId="{76936625-D5BF-400B-BEE4-0A7F2E888DC9}" destId="{09A399AB-EE57-4170-B0BD-DC99D2BF9610}" srcOrd="1" destOrd="0" presId="urn:microsoft.com/office/officeart/2005/8/layout/pyramid1"/>
    <dgm:cxn modelId="{29E003F2-F847-4BE1-A6A1-3DA54BFF8826}" type="presOf" srcId="{C7344140-02FD-4BCF-BF30-6CC13837EF4D}" destId="{2530B4BA-EAFC-481D-B1D1-B6E937324B14}" srcOrd="1" destOrd="0" presId="urn:microsoft.com/office/officeart/2005/8/layout/pyramid1"/>
    <dgm:cxn modelId="{20AB9526-F52A-427A-A6F4-558885C28127}" type="presOf" srcId="{95917ACC-F80B-4EBD-8889-1B7D323EE2C5}" destId="{622CD393-EB40-4D84-8965-6A2CEBF7684C}" srcOrd="0" destOrd="0" presId="urn:microsoft.com/office/officeart/2005/8/layout/pyramid1"/>
    <dgm:cxn modelId="{CF774841-F7FB-472A-BB59-8C831369721B}" type="presOf" srcId="{C7344140-02FD-4BCF-BF30-6CC13837EF4D}" destId="{FED88604-F7BD-44EB-8C4B-D23A2646A0A7}" srcOrd="0" destOrd="0" presId="urn:microsoft.com/office/officeart/2005/8/layout/pyramid1"/>
    <dgm:cxn modelId="{B3E0E3C8-CC6C-4F4D-B222-6F2870133D09}" type="presOf" srcId="{76936625-D5BF-400B-BEE4-0A7F2E888DC9}" destId="{AC79EE48-DA89-4A9E-9E99-32245E77E10B}" srcOrd="0" destOrd="0" presId="urn:microsoft.com/office/officeart/2005/8/layout/pyramid1"/>
    <dgm:cxn modelId="{3799DB06-1A6C-4473-8277-8C051457E383}" srcId="{95917ACC-F80B-4EBD-8889-1B7D323EE2C5}" destId="{100E53AC-3D6D-4C77-9566-8568CCDF24E6}" srcOrd="7" destOrd="0" parTransId="{055C5B7A-B24D-44C5-BB96-D4CC39FE34DF}" sibTransId="{DCFBA591-B7EC-473B-879D-BA258A59AC5D}"/>
    <dgm:cxn modelId="{FBC2F290-3B15-4BAE-B7DB-D496DBC80C4B}" type="presOf" srcId="{19E8C27D-A13D-4B57-82C9-DF1393DFC665}" destId="{B7859368-35D6-4F5B-B695-0706BE09382E}" srcOrd="0" destOrd="0" presId="urn:microsoft.com/office/officeart/2005/8/layout/pyramid1"/>
    <dgm:cxn modelId="{11FA8FC6-B475-4A5D-8313-BF30156FC6B5}" type="presOf" srcId="{5A87AAD8-CAB1-4E33-B901-D47B05EB3012}" destId="{C65FB169-4F77-42D6-A56F-6616B5A85BF2}" srcOrd="1" destOrd="0" presId="urn:microsoft.com/office/officeart/2005/8/layout/pyramid1"/>
    <dgm:cxn modelId="{2FF562E4-EBD1-4265-AE19-F1654784C7E5}" type="presOf" srcId="{80B2B72F-6F3B-4299-8129-2961D82429AB}" destId="{06A83699-44BA-40F9-A36C-3C08D5C0EAA0}" srcOrd="0" destOrd="0" presId="urn:microsoft.com/office/officeart/2005/8/layout/pyramid1"/>
    <dgm:cxn modelId="{5C1E734F-681A-4027-9AF2-BBD2D4D540CA}" type="presOf" srcId="{CB910F43-21D6-4882-9602-0BB3ADE20425}" destId="{EE10617D-9273-4352-BFF1-A81CB6810921}" srcOrd="1" destOrd="0" presId="urn:microsoft.com/office/officeart/2005/8/layout/pyramid1"/>
    <dgm:cxn modelId="{885CA530-7CFD-40C5-9A8F-35EA69FE8918}" type="presOf" srcId="{F10CD15F-0680-4426-981A-AC5DEFB75538}" destId="{86CE8791-D0D9-4DBC-8B12-8176B3AD81E3}" srcOrd="1" destOrd="0" presId="urn:microsoft.com/office/officeart/2005/8/layout/pyramid1"/>
    <dgm:cxn modelId="{8831B869-0C34-4990-84F0-ED724EBFC2EA}" type="presOf" srcId="{100E53AC-3D6D-4C77-9566-8568CCDF24E6}" destId="{F8CC0779-B35E-479B-90A4-3778A10AE5BB}" srcOrd="1" destOrd="0" presId="urn:microsoft.com/office/officeart/2005/8/layout/pyramid1"/>
    <dgm:cxn modelId="{EB83A380-41F6-4CB1-8F34-F1A612067709}" srcId="{95917ACC-F80B-4EBD-8889-1B7D323EE2C5}" destId="{F10CD15F-0680-4426-981A-AC5DEFB75538}" srcOrd="6" destOrd="0" parTransId="{CF0FA5AC-B156-463E-97BA-1F51BA2B765B}" sibTransId="{07C803D6-79DE-46B9-9BFD-EE834283011E}"/>
    <dgm:cxn modelId="{046188E7-D1C8-4B9B-A5E3-773F9DD83D1A}" type="presOf" srcId="{80B2B72F-6F3B-4299-8129-2961D82429AB}" destId="{E9513827-64E8-43CD-AC75-2574E49FCC33}" srcOrd="1" destOrd="0" presId="urn:microsoft.com/office/officeart/2005/8/layout/pyramid1"/>
    <dgm:cxn modelId="{5E1B50CE-AD80-4F8A-A7E5-E20250AB3F0E}" type="presOf" srcId="{BB1802DB-A2E2-4111-BCD9-04E4D4833121}" destId="{447C1172-60EF-4429-87FD-698CBD1E3F77}" srcOrd="0" destOrd="0" presId="urn:microsoft.com/office/officeart/2005/8/layout/pyramid1"/>
    <dgm:cxn modelId="{49A4A76C-5717-4204-AE65-B0D1223CDE6C}" srcId="{95917ACC-F80B-4EBD-8889-1B7D323EE2C5}" destId="{19E8C27D-A13D-4B57-82C9-DF1393DFC665}" srcOrd="3" destOrd="0" parTransId="{FE48EA52-388E-439A-86F8-EC423D443098}" sibTransId="{EE414AC8-EB7A-486E-AC69-F886E690501D}"/>
    <dgm:cxn modelId="{3249064E-5328-4B03-9FBA-6BD163FAA5A3}" srcId="{95917ACC-F80B-4EBD-8889-1B7D323EE2C5}" destId="{C7344140-02FD-4BCF-BF30-6CC13837EF4D}" srcOrd="5" destOrd="0" parTransId="{D2E4CB58-A49A-4360-BFD7-5ACDCC7D7390}" sibTransId="{39A497E9-EBB4-4596-9B69-B4EFD6E7FEDA}"/>
    <dgm:cxn modelId="{F4FB9A6D-22C0-4801-B031-E8AE534242F1}" srcId="{95917ACC-F80B-4EBD-8889-1B7D323EE2C5}" destId="{80B2B72F-6F3B-4299-8129-2961D82429AB}" srcOrd="0" destOrd="0" parTransId="{8FC9285E-BD8B-454C-8054-CCE540F39C76}" sibTransId="{DB938702-4941-443C-9A35-C8701DB8CCF7}"/>
    <dgm:cxn modelId="{8B5FDB6B-D286-4547-A550-CD2C1EDDFA90}" type="presOf" srcId="{19E8C27D-A13D-4B57-82C9-DF1393DFC665}" destId="{F2190ABE-DA5D-46CA-934E-31A196395C0A}" srcOrd="1" destOrd="0" presId="urn:microsoft.com/office/officeart/2005/8/layout/pyramid1"/>
    <dgm:cxn modelId="{07254EB3-3119-479A-ADC7-C7DD7E0B92BC}" type="presOf" srcId="{BB1802DB-A2E2-4111-BCD9-04E4D4833121}" destId="{E650EAC0-BAD7-4BEC-8E70-98EF962C52AE}" srcOrd="1" destOrd="0" presId="urn:microsoft.com/office/officeart/2005/8/layout/pyramid1"/>
    <dgm:cxn modelId="{0913FB3F-07C0-4CAB-83F8-FAF1ADDD3B2B}" type="presOf" srcId="{100E53AC-3D6D-4C77-9566-8568CCDF24E6}" destId="{5E3E3392-6CDE-46DE-93E8-E2CFCCC72F78}" srcOrd="0" destOrd="0" presId="urn:microsoft.com/office/officeart/2005/8/layout/pyramid1"/>
    <dgm:cxn modelId="{BF8263D3-CFA0-4480-A375-4491C6C31FE5}" type="presOf" srcId="{CB910F43-21D6-4882-9602-0BB3ADE20425}" destId="{5A6DCE9B-B1C2-493C-8AF8-84C3BEC55D31}" srcOrd="0" destOrd="0" presId="urn:microsoft.com/office/officeart/2005/8/layout/pyramid1"/>
    <dgm:cxn modelId="{899E7D8C-EE17-447A-A63F-07EC742DAAF8}" srcId="{95917ACC-F80B-4EBD-8889-1B7D323EE2C5}" destId="{CB910F43-21D6-4882-9602-0BB3ADE20425}" srcOrd="2" destOrd="0" parTransId="{39E7390C-B84F-4774-833C-EC071DE546A4}" sibTransId="{6E5B1AF4-DFE0-49FF-AF49-5E68BE3221D5}"/>
    <dgm:cxn modelId="{8524CDE8-7872-4CE3-8899-43A56FB4A2F1}" srcId="{95917ACC-F80B-4EBD-8889-1B7D323EE2C5}" destId="{76936625-D5BF-400B-BEE4-0A7F2E888DC9}" srcOrd="1" destOrd="0" parTransId="{F29351A5-BE75-45AE-824F-CD42FC554B29}" sibTransId="{7855638F-EAD1-424B-9A58-2FBA7DACDE8B}"/>
    <dgm:cxn modelId="{C518CDC2-736C-488A-ABA7-0B51472A77F0}" type="presOf" srcId="{5A87AAD8-CAB1-4E33-B901-D47B05EB3012}" destId="{9A5C9F4B-4A59-493E-8676-0012D066B906}" srcOrd="0" destOrd="0" presId="urn:microsoft.com/office/officeart/2005/8/layout/pyramid1"/>
    <dgm:cxn modelId="{7057E246-1AEB-46EF-8407-2444E8986EC7}" srcId="{95917ACC-F80B-4EBD-8889-1B7D323EE2C5}" destId="{BB1802DB-A2E2-4111-BCD9-04E4D4833121}" srcOrd="4" destOrd="0" parTransId="{E299D307-C4AF-4FB0-852D-40B608F402C3}" sibTransId="{4959CE46-8958-442B-A298-8F11F9F5AB4F}"/>
    <dgm:cxn modelId="{AD440913-6970-4D52-8A8A-B8A068C4EEA3}" srcId="{95917ACC-F80B-4EBD-8889-1B7D323EE2C5}" destId="{5A87AAD8-CAB1-4E33-B901-D47B05EB3012}" srcOrd="8" destOrd="0" parTransId="{78E12E53-689E-4805-8CAE-2AA37CFCAC06}" sibTransId="{668B45A0-A4EA-4999-BC1D-A9F660CE63AB}"/>
    <dgm:cxn modelId="{2E24BF50-9FBA-46AA-84A8-BE72DABB3AB7}" type="presOf" srcId="{F10CD15F-0680-4426-981A-AC5DEFB75538}" destId="{01ECCDA8-91DB-4A72-B876-90C33BD3886C}" srcOrd="0" destOrd="0" presId="urn:microsoft.com/office/officeart/2005/8/layout/pyramid1"/>
    <dgm:cxn modelId="{40BF1434-A1D8-4A93-82BF-D30E593F6EF3}" type="presParOf" srcId="{622CD393-EB40-4D84-8965-6A2CEBF7684C}" destId="{B14F2448-DCCA-420E-A723-3164DD887285}" srcOrd="0" destOrd="0" presId="urn:microsoft.com/office/officeart/2005/8/layout/pyramid1"/>
    <dgm:cxn modelId="{11583AF3-7E6C-42F1-9A32-9B8BABEA19C7}" type="presParOf" srcId="{B14F2448-DCCA-420E-A723-3164DD887285}" destId="{06A83699-44BA-40F9-A36C-3C08D5C0EAA0}" srcOrd="0" destOrd="0" presId="urn:microsoft.com/office/officeart/2005/8/layout/pyramid1"/>
    <dgm:cxn modelId="{19843A0E-FFEE-445A-AAFB-84DB54755A44}" type="presParOf" srcId="{B14F2448-DCCA-420E-A723-3164DD887285}" destId="{E9513827-64E8-43CD-AC75-2574E49FCC33}" srcOrd="1" destOrd="0" presId="urn:microsoft.com/office/officeart/2005/8/layout/pyramid1"/>
    <dgm:cxn modelId="{D44296AB-F628-4DE6-96D6-AE0BDB90E041}" type="presParOf" srcId="{622CD393-EB40-4D84-8965-6A2CEBF7684C}" destId="{39AFCFCC-2861-4B7E-A107-B4960438FB2A}" srcOrd="1" destOrd="0" presId="urn:microsoft.com/office/officeart/2005/8/layout/pyramid1"/>
    <dgm:cxn modelId="{6EE1EC37-4C49-4969-8607-42452034AC08}" type="presParOf" srcId="{39AFCFCC-2861-4B7E-A107-B4960438FB2A}" destId="{AC79EE48-DA89-4A9E-9E99-32245E77E10B}" srcOrd="0" destOrd="0" presId="urn:microsoft.com/office/officeart/2005/8/layout/pyramid1"/>
    <dgm:cxn modelId="{2FFCDA6A-573E-4B22-8C37-334B29181CEC}" type="presParOf" srcId="{39AFCFCC-2861-4B7E-A107-B4960438FB2A}" destId="{09A399AB-EE57-4170-B0BD-DC99D2BF9610}" srcOrd="1" destOrd="0" presId="urn:microsoft.com/office/officeart/2005/8/layout/pyramid1"/>
    <dgm:cxn modelId="{FAA0F138-4BBE-46F8-A2CF-0208D60E92AC}" type="presParOf" srcId="{622CD393-EB40-4D84-8965-6A2CEBF7684C}" destId="{C33F5706-72F2-4567-B80B-DCCBF97DFA85}" srcOrd="2" destOrd="0" presId="urn:microsoft.com/office/officeart/2005/8/layout/pyramid1"/>
    <dgm:cxn modelId="{13E39AE4-C585-4F8C-A4E7-49E937DA9E67}" type="presParOf" srcId="{C33F5706-72F2-4567-B80B-DCCBF97DFA85}" destId="{5A6DCE9B-B1C2-493C-8AF8-84C3BEC55D31}" srcOrd="0" destOrd="0" presId="urn:microsoft.com/office/officeart/2005/8/layout/pyramid1"/>
    <dgm:cxn modelId="{AFEB1A8B-116D-4E9C-9D50-1ED668205A23}" type="presParOf" srcId="{C33F5706-72F2-4567-B80B-DCCBF97DFA85}" destId="{EE10617D-9273-4352-BFF1-A81CB6810921}" srcOrd="1" destOrd="0" presId="urn:microsoft.com/office/officeart/2005/8/layout/pyramid1"/>
    <dgm:cxn modelId="{4AC0974C-7449-4466-BDB6-17134779F575}" type="presParOf" srcId="{622CD393-EB40-4D84-8965-6A2CEBF7684C}" destId="{E7BA17E2-84C5-4386-AE6C-0EAC0BCFD63B}" srcOrd="3" destOrd="0" presId="urn:microsoft.com/office/officeart/2005/8/layout/pyramid1"/>
    <dgm:cxn modelId="{49EAA8D6-99FD-4508-952B-4B9E4AD49F06}" type="presParOf" srcId="{E7BA17E2-84C5-4386-AE6C-0EAC0BCFD63B}" destId="{B7859368-35D6-4F5B-B695-0706BE09382E}" srcOrd="0" destOrd="0" presId="urn:microsoft.com/office/officeart/2005/8/layout/pyramid1"/>
    <dgm:cxn modelId="{5FE1771A-C0E4-4898-A266-E0CBD9F74A7C}" type="presParOf" srcId="{E7BA17E2-84C5-4386-AE6C-0EAC0BCFD63B}" destId="{F2190ABE-DA5D-46CA-934E-31A196395C0A}" srcOrd="1" destOrd="0" presId="urn:microsoft.com/office/officeart/2005/8/layout/pyramid1"/>
    <dgm:cxn modelId="{E776AD4D-CDA6-444B-8C60-22FC80D97D92}" type="presParOf" srcId="{622CD393-EB40-4D84-8965-6A2CEBF7684C}" destId="{440EEBE5-F338-4FD7-BCBA-26555F2DBC9F}" srcOrd="4" destOrd="0" presId="urn:microsoft.com/office/officeart/2005/8/layout/pyramid1"/>
    <dgm:cxn modelId="{AF9DE47A-95BF-4DA8-A576-01DA33597264}" type="presParOf" srcId="{440EEBE5-F338-4FD7-BCBA-26555F2DBC9F}" destId="{447C1172-60EF-4429-87FD-698CBD1E3F77}" srcOrd="0" destOrd="0" presId="urn:microsoft.com/office/officeart/2005/8/layout/pyramid1"/>
    <dgm:cxn modelId="{0479B9C1-654C-4F70-A637-F4F694D0A12A}" type="presParOf" srcId="{440EEBE5-F338-4FD7-BCBA-26555F2DBC9F}" destId="{E650EAC0-BAD7-4BEC-8E70-98EF962C52AE}" srcOrd="1" destOrd="0" presId="urn:microsoft.com/office/officeart/2005/8/layout/pyramid1"/>
    <dgm:cxn modelId="{9D7C3EDD-FF4B-4E97-ACEF-91A4C7561860}" type="presParOf" srcId="{622CD393-EB40-4D84-8965-6A2CEBF7684C}" destId="{7FD40B6A-DFF2-4E5A-878E-CC385CF8C8B3}" srcOrd="5" destOrd="0" presId="urn:microsoft.com/office/officeart/2005/8/layout/pyramid1"/>
    <dgm:cxn modelId="{E3117152-5A8C-456C-85E0-BB4B6E0041E1}" type="presParOf" srcId="{7FD40B6A-DFF2-4E5A-878E-CC385CF8C8B3}" destId="{FED88604-F7BD-44EB-8C4B-D23A2646A0A7}" srcOrd="0" destOrd="0" presId="urn:microsoft.com/office/officeart/2005/8/layout/pyramid1"/>
    <dgm:cxn modelId="{40E21A37-73AE-4B51-A849-594124FC4DC9}" type="presParOf" srcId="{7FD40B6A-DFF2-4E5A-878E-CC385CF8C8B3}" destId="{2530B4BA-EAFC-481D-B1D1-B6E937324B14}" srcOrd="1" destOrd="0" presId="urn:microsoft.com/office/officeart/2005/8/layout/pyramid1"/>
    <dgm:cxn modelId="{DEC0A5B1-DA8E-4F75-BC5C-9C05A20CC577}" type="presParOf" srcId="{622CD393-EB40-4D84-8965-6A2CEBF7684C}" destId="{EF914F91-4CFD-460C-9DEA-062E7A2BF233}" srcOrd="6" destOrd="0" presId="urn:microsoft.com/office/officeart/2005/8/layout/pyramid1"/>
    <dgm:cxn modelId="{946E191E-D536-457D-BD7B-7B2AF35FD7DB}" type="presParOf" srcId="{EF914F91-4CFD-460C-9DEA-062E7A2BF233}" destId="{01ECCDA8-91DB-4A72-B876-90C33BD3886C}" srcOrd="0" destOrd="0" presId="urn:microsoft.com/office/officeart/2005/8/layout/pyramid1"/>
    <dgm:cxn modelId="{E7DF39CB-2EA5-41D0-A763-B0EF5C4E6D2A}" type="presParOf" srcId="{EF914F91-4CFD-460C-9DEA-062E7A2BF233}" destId="{86CE8791-D0D9-4DBC-8B12-8176B3AD81E3}" srcOrd="1" destOrd="0" presId="urn:microsoft.com/office/officeart/2005/8/layout/pyramid1"/>
    <dgm:cxn modelId="{68A21678-1FC6-49E6-B254-9147AF90C4CD}" type="presParOf" srcId="{622CD393-EB40-4D84-8965-6A2CEBF7684C}" destId="{8FF26428-2F63-4B11-9D4C-0AEF8347A51D}" srcOrd="7" destOrd="0" presId="urn:microsoft.com/office/officeart/2005/8/layout/pyramid1"/>
    <dgm:cxn modelId="{5BA6E545-C359-4726-8794-8CE3AF3B8120}" type="presParOf" srcId="{8FF26428-2F63-4B11-9D4C-0AEF8347A51D}" destId="{5E3E3392-6CDE-46DE-93E8-E2CFCCC72F78}" srcOrd="0" destOrd="0" presId="urn:microsoft.com/office/officeart/2005/8/layout/pyramid1"/>
    <dgm:cxn modelId="{32E1444D-6D20-4520-BB4F-2ECB6B9839E4}" type="presParOf" srcId="{8FF26428-2F63-4B11-9D4C-0AEF8347A51D}" destId="{F8CC0779-B35E-479B-90A4-3778A10AE5BB}" srcOrd="1" destOrd="0" presId="urn:microsoft.com/office/officeart/2005/8/layout/pyramid1"/>
    <dgm:cxn modelId="{E38CD64E-5E91-49B4-B36F-4DD547095CBE}" type="presParOf" srcId="{622CD393-EB40-4D84-8965-6A2CEBF7684C}" destId="{65F4F9C2-8E06-4C96-9DF3-A8212FEC0677}" srcOrd="8" destOrd="0" presId="urn:microsoft.com/office/officeart/2005/8/layout/pyramid1"/>
    <dgm:cxn modelId="{1BA0645D-3966-4384-878A-25A6488ACF81}" type="presParOf" srcId="{65F4F9C2-8E06-4C96-9DF3-A8212FEC0677}" destId="{9A5C9F4B-4A59-493E-8676-0012D066B906}" srcOrd="0" destOrd="0" presId="urn:microsoft.com/office/officeart/2005/8/layout/pyramid1"/>
    <dgm:cxn modelId="{A45A750D-C2CB-4B84-AC25-BFEBA3505FD0}" type="presParOf" srcId="{65F4F9C2-8E06-4C96-9DF3-A8212FEC0677}" destId="{C65FB169-4F77-42D6-A56F-6616B5A85BF2}" srcOrd="1" destOrd="0" presId="urn:microsoft.com/office/officeart/2005/8/layout/pyramid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4FC9C0-91B8-42CA-BCCE-6F4DF643EC41}">
      <dsp:nvSpPr>
        <dsp:cNvPr id="0" name=""/>
        <dsp:cNvSpPr/>
      </dsp:nvSpPr>
      <dsp:spPr>
        <a:xfrm rot="3095180">
          <a:off x="2002470" y="3451564"/>
          <a:ext cx="2051184" cy="19555"/>
        </a:xfrm>
        <a:custGeom>
          <a:avLst/>
          <a:gdLst/>
          <a:ahLst/>
          <a:cxnLst/>
          <a:rect l="0" t="0" r="0" b="0"/>
          <a:pathLst>
            <a:path>
              <a:moveTo>
                <a:pt x="0" y="9777"/>
              </a:moveTo>
              <a:lnTo>
                <a:pt x="2051184"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845B8-B79C-419D-8C7B-36ECC550A331}">
      <dsp:nvSpPr>
        <dsp:cNvPr id="0" name=""/>
        <dsp:cNvSpPr/>
      </dsp:nvSpPr>
      <dsp:spPr>
        <a:xfrm rot="2257737">
          <a:off x="2251680" y="3168237"/>
          <a:ext cx="1926071" cy="19555"/>
        </a:xfrm>
        <a:custGeom>
          <a:avLst/>
          <a:gdLst/>
          <a:ahLst/>
          <a:cxnLst/>
          <a:rect l="0" t="0" r="0" b="0"/>
          <a:pathLst>
            <a:path>
              <a:moveTo>
                <a:pt x="0" y="9777"/>
              </a:moveTo>
              <a:lnTo>
                <a:pt x="1926071"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CEF448-82FB-40F0-8971-ACC44720739A}">
      <dsp:nvSpPr>
        <dsp:cNvPr id="0" name=""/>
        <dsp:cNvSpPr/>
      </dsp:nvSpPr>
      <dsp:spPr>
        <a:xfrm rot="1346620">
          <a:off x="2380375" y="2835561"/>
          <a:ext cx="1891487" cy="19555"/>
        </a:xfrm>
        <a:custGeom>
          <a:avLst/>
          <a:gdLst/>
          <a:ahLst/>
          <a:cxnLst/>
          <a:rect l="0" t="0" r="0" b="0"/>
          <a:pathLst>
            <a:path>
              <a:moveTo>
                <a:pt x="0" y="9777"/>
              </a:moveTo>
              <a:lnTo>
                <a:pt x="1891487"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3D2C9-4413-4E8B-897B-1363011E5315}">
      <dsp:nvSpPr>
        <dsp:cNvPr id="0" name=""/>
        <dsp:cNvSpPr/>
      </dsp:nvSpPr>
      <dsp:spPr>
        <a:xfrm rot="450666">
          <a:off x="2444182" y="2510647"/>
          <a:ext cx="1824655" cy="19555"/>
        </a:xfrm>
        <a:custGeom>
          <a:avLst/>
          <a:gdLst/>
          <a:ahLst/>
          <a:cxnLst/>
          <a:rect l="0" t="0" r="0" b="0"/>
          <a:pathLst>
            <a:path>
              <a:moveTo>
                <a:pt x="0" y="9777"/>
              </a:moveTo>
              <a:lnTo>
                <a:pt x="1824655"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58213-5C73-4E1D-97EF-D08D4F17C57B}">
      <dsp:nvSpPr>
        <dsp:cNvPr id="0" name=""/>
        <dsp:cNvSpPr/>
      </dsp:nvSpPr>
      <dsp:spPr>
        <a:xfrm rot="21149165">
          <a:off x="2444195" y="2194430"/>
          <a:ext cx="1820177" cy="19555"/>
        </a:xfrm>
        <a:custGeom>
          <a:avLst/>
          <a:gdLst/>
          <a:ahLst/>
          <a:cxnLst/>
          <a:rect l="0" t="0" r="0" b="0"/>
          <a:pathLst>
            <a:path>
              <a:moveTo>
                <a:pt x="0" y="9777"/>
              </a:moveTo>
              <a:lnTo>
                <a:pt x="1820177"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A4806-21EE-491E-9BB3-AEC627A79D5B}">
      <dsp:nvSpPr>
        <dsp:cNvPr id="0" name=""/>
        <dsp:cNvSpPr/>
      </dsp:nvSpPr>
      <dsp:spPr>
        <a:xfrm rot="20252043">
          <a:off x="2380529" y="1870293"/>
          <a:ext cx="1883710" cy="19555"/>
        </a:xfrm>
        <a:custGeom>
          <a:avLst/>
          <a:gdLst/>
          <a:ahLst/>
          <a:cxnLst/>
          <a:rect l="0" t="0" r="0" b="0"/>
          <a:pathLst>
            <a:path>
              <a:moveTo>
                <a:pt x="0" y="9777"/>
              </a:moveTo>
              <a:lnTo>
                <a:pt x="1883710"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8076A-859B-4138-9231-2DD5FB9DE260}">
      <dsp:nvSpPr>
        <dsp:cNvPr id="0" name=""/>
        <dsp:cNvSpPr/>
      </dsp:nvSpPr>
      <dsp:spPr>
        <a:xfrm rot="19372034">
          <a:off x="2254039" y="1539234"/>
          <a:ext cx="1952751" cy="19555"/>
        </a:xfrm>
        <a:custGeom>
          <a:avLst/>
          <a:gdLst/>
          <a:ahLst/>
          <a:cxnLst/>
          <a:rect l="0" t="0" r="0" b="0"/>
          <a:pathLst>
            <a:path>
              <a:moveTo>
                <a:pt x="0" y="9777"/>
              </a:moveTo>
              <a:lnTo>
                <a:pt x="1952751"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7C87B-DDDD-4059-BE66-D2F507CDCC69}">
      <dsp:nvSpPr>
        <dsp:cNvPr id="0" name=""/>
        <dsp:cNvSpPr/>
      </dsp:nvSpPr>
      <dsp:spPr>
        <a:xfrm rot="18502190">
          <a:off x="2001882" y="1253610"/>
          <a:ext cx="2049096" cy="19555"/>
        </a:xfrm>
        <a:custGeom>
          <a:avLst/>
          <a:gdLst/>
          <a:ahLst/>
          <a:cxnLst/>
          <a:rect l="0" t="0" r="0" b="0"/>
          <a:pathLst>
            <a:path>
              <a:moveTo>
                <a:pt x="0" y="9777"/>
              </a:moveTo>
              <a:lnTo>
                <a:pt x="2049096" y="9777"/>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97701-A723-41A8-A07F-87E0BE08AF05}">
      <dsp:nvSpPr>
        <dsp:cNvPr id="0" name=""/>
        <dsp:cNvSpPr/>
      </dsp:nvSpPr>
      <dsp:spPr>
        <a:xfrm>
          <a:off x="1734258" y="1939993"/>
          <a:ext cx="844413" cy="844413"/>
        </a:xfrm>
        <a:prstGeom prst="ellipse">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B9BB4-D067-431B-AC39-5E60DB1E7A7C}">
      <dsp:nvSpPr>
        <dsp:cNvPr id="0" name=""/>
        <dsp:cNvSpPr/>
      </dsp:nvSpPr>
      <dsp:spPr>
        <a:xfrm>
          <a:off x="3345026" y="2835"/>
          <a:ext cx="984591"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Introduction </a:t>
          </a:r>
          <a:endParaRPr lang="en-US" sz="500" kern="1200" dirty="0"/>
        </a:p>
      </dsp:txBody>
      <dsp:txXfrm>
        <a:off x="3345026" y="2835"/>
        <a:ext cx="984591" cy="472709"/>
      </dsp:txXfrm>
    </dsp:sp>
    <dsp:sp modelId="{D10ACACA-BEE1-4238-824E-46EB4BE9D228}">
      <dsp:nvSpPr>
        <dsp:cNvPr id="0" name=""/>
        <dsp:cNvSpPr/>
      </dsp:nvSpPr>
      <dsp:spPr>
        <a:xfrm>
          <a:off x="3811944" y="528478"/>
          <a:ext cx="908220"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Company Details </a:t>
          </a:r>
          <a:endParaRPr lang="en-US" sz="500" kern="1200" dirty="0"/>
        </a:p>
      </dsp:txBody>
      <dsp:txXfrm>
        <a:off x="3811944" y="528478"/>
        <a:ext cx="908220" cy="472709"/>
      </dsp:txXfrm>
    </dsp:sp>
    <dsp:sp modelId="{45398C05-E4BD-4387-9CEC-846769CB8C9E}">
      <dsp:nvSpPr>
        <dsp:cNvPr id="0" name=""/>
        <dsp:cNvSpPr/>
      </dsp:nvSpPr>
      <dsp:spPr>
        <a:xfrm>
          <a:off x="4087292" y="1134219"/>
          <a:ext cx="934399"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List of key persons</a:t>
          </a:r>
          <a:endParaRPr lang="en-US" sz="500" kern="1200" dirty="0"/>
        </a:p>
      </dsp:txBody>
      <dsp:txXfrm>
        <a:off x="4087292" y="1134219"/>
        <a:ext cx="934399" cy="472709"/>
      </dsp:txXfrm>
    </dsp:sp>
    <dsp:sp modelId="{CF716DD5-7A54-422B-B7CA-00F6AEE12D1D}">
      <dsp:nvSpPr>
        <dsp:cNvPr id="0" name=""/>
        <dsp:cNvSpPr/>
      </dsp:nvSpPr>
      <dsp:spPr>
        <a:xfrm>
          <a:off x="4241811" y="1789684"/>
          <a:ext cx="926538"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Organization Structure</a:t>
          </a:r>
          <a:endParaRPr lang="en-US" sz="500" kern="1200" dirty="0"/>
        </a:p>
      </dsp:txBody>
      <dsp:txXfrm>
        <a:off x="4241811" y="1789684"/>
        <a:ext cx="926538" cy="472709"/>
      </dsp:txXfrm>
    </dsp:sp>
    <dsp:sp modelId="{43631B14-49F2-4B2C-8CFA-2F90C8E14D96}">
      <dsp:nvSpPr>
        <dsp:cNvPr id="0" name=""/>
        <dsp:cNvSpPr/>
      </dsp:nvSpPr>
      <dsp:spPr>
        <a:xfrm>
          <a:off x="4246626" y="2462006"/>
          <a:ext cx="918833"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Areas of Activities </a:t>
          </a:r>
          <a:endParaRPr lang="en-US" sz="500" kern="1200" dirty="0"/>
        </a:p>
      </dsp:txBody>
      <dsp:txXfrm>
        <a:off x="4246626" y="2462006"/>
        <a:ext cx="918833" cy="472709"/>
      </dsp:txXfrm>
    </dsp:sp>
    <dsp:sp modelId="{F0757131-EBCF-4779-8D39-61CE06CF33B6}">
      <dsp:nvSpPr>
        <dsp:cNvPr id="0" name=""/>
        <dsp:cNvSpPr/>
      </dsp:nvSpPr>
      <dsp:spPr>
        <a:xfrm>
          <a:off x="4100513" y="3117471"/>
          <a:ext cx="913245"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Client Details</a:t>
          </a:r>
          <a:endParaRPr lang="en-US" sz="500" kern="1200" dirty="0"/>
        </a:p>
      </dsp:txBody>
      <dsp:txXfrm>
        <a:off x="4100513" y="3117471"/>
        <a:ext cx="913245" cy="472709"/>
      </dsp:txXfrm>
    </dsp:sp>
    <dsp:sp modelId="{0E5BD4C9-BC70-4EDB-AA26-3C9B7CBC6F21}">
      <dsp:nvSpPr>
        <dsp:cNvPr id="0" name=""/>
        <dsp:cNvSpPr/>
      </dsp:nvSpPr>
      <dsp:spPr>
        <a:xfrm>
          <a:off x="3716612" y="3733801"/>
          <a:ext cx="1051290"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List of Equipments</a:t>
          </a:r>
          <a:endParaRPr lang="en-US" sz="500" kern="1200" dirty="0"/>
        </a:p>
      </dsp:txBody>
      <dsp:txXfrm>
        <a:off x="3716612" y="3733801"/>
        <a:ext cx="1051290" cy="472709"/>
      </dsp:txXfrm>
    </dsp:sp>
    <dsp:sp modelId="{B2AFC24C-92B0-419B-BF66-16A01D62F32F}">
      <dsp:nvSpPr>
        <dsp:cNvPr id="0" name=""/>
        <dsp:cNvSpPr/>
      </dsp:nvSpPr>
      <dsp:spPr>
        <a:xfrm>
          <a:off x="3358250" y="4248855"/>
          <a:ext cx="963433" cy="47270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en-US" sz="500" b="1" kern="1200" dirty="0" smtClean="0"/>
            <a:t>Work Executed in Last Five Years </a:t>
          </a:r>
          <a:endParaRPr lang="en-US" sz="500" kern="1200" dirty="0"/>
        </a:p>
      </dsp:txBody>
      <dsp:txXfrm>
        <a:off x="3358250" y="4248855"/>
        <a:ext cx="963433" cy="4727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9B7A5E-8D9B-46B9-AD8D-30B5BCEDA0B8}">
      <dsp:nvSpPr>
        <dsp:cNvPr id="0" name=""/>
        <dsp:cNvSpPr/>
      </dsp:nvSpPr>
      <dsp:spPr>
        <a:xfrm>
          <a:off x="411479" y="0"/>
          <a:ext cx="7437120" cy="4648200"/>
        </a:xfrm>
        <a:prstGeom prst="swooshArrow">
          <a:avLst>
            <a:gd name="adj1" fmla="val 25000"/>
            <a:gd name="adj2" fmla="val 25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123F0-4AC6-4166-BFAC-66985912BCD3}">
      <dsp:nvSpPr>
        <dsp:cNvPr id="0" name=""/>
        <dsp:cNvSpPr/>
      </dsp:nvSpPr>
      <dsp:spPr>
        <a:xfrm>
          <a:off x="1107209" y="3380510"/>
          <a:ext cx="193365" cy="193365"/>
        </a:xfrm>
        <a:prstGeom prst="ellipse">
          <a:avLst/>
        </a:prstGeom>
        <a:solidFill>
          <a:schemeClr val="accent1">
            <a:shade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9290B-8B99-41BE-9575-D8A57BF2066D}">
      <dsp:nvSpPr>
        <dsp:cNvPr id="0" name=""/>
        <dsp:cNvSpPr/>
      </dsp:nvSpPr>
      <dsp:spPr>
        <a:xfrm>
          <a:off x="1177640" y="2813423"/>
          <a:ext cx="1732848" cy="1998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0" rIns="0" bIns="0" numCol="1" spcCol="1270" anchor="t" anchorCtr="0">
          <a:noAutofit/>
        </a:bodyPr>
        <a:lstStyle/>
        <a:p>
          <a:pPr lvl="0" algn="l" defTabSz="466725">
            <a:lnSpc>
              <a:spcPct val="90000"/>
            </a:lnSpc>
            <a:spcBef>
              <a:spcPct val="0"/>
            </a:spcBef>
            <a:spcAft>
              <a:spcPct val="35000"/>
            </a:spcAft>
          </a:pPr>
          <a:r>
            <a:rPr lang="en-US" sz="1050" b="1" kern="1200" dirty="0" smtClean="0"/>
            <a:t>Financial Year </a:t>
          </a:r>
        </a:p>
        <a:p>
          <a:pPr lvl="0" algn="l" defTabSz="466725">
            <a:lnSpc>
              <a:spcPct val="90000"/>
            </a:lnSpc>
            <a:spcBef>
              <a:spcPct val="0"/>
            </a:spcBef>
            <a:spcAft>
              <a:spcPct val="35000"/>
            </a:spcAft>
          </a:pPr>
          <a:r>
            <a:rPr lang="en-US" sz="1050" b="1" kern="1200" dirty="0" smtClean="0"/>
            <a:t>2014-2015</a:t>
          </a:r>
        </a:p>
        <a:p>
          <a:pPr lvl="0" algn="l" defTabSz="466725">
            <a:lnSpc>
              <a:spcPct val="90000"/>
            </a:lnSpc>
            <a:spcBef>
              <a:spcPct val="0"/>
            </a:spcBef>
            <a:spcAft>
              <a:spcPct val="35000"/>
            </a:spcAft>
          </a:pPr>
          <a:r>
            <a:rPr lang="en-US" sz="1050" b="1" kern="1200" dirty="0" smtClean="0"/>
            <a:t>INR </a:t>
          </a:r>
          <a:r>
            <a:rPr lang="en-US" sz="1050" b="1" kern="1200" dirty="0" smtClean="0">
              <a:solidFill>
                <a:schemeClr val="tx1"/>
              </a:solidFill>
            </a:rPr>
            <a:t>38,40,08,721</a:t>
          </a:r>
          <a:endParaRPr lang="en-US" sz="1050" b="1" kern="1200" dirty="0">
            <a:solidFill>
              <a:schemeClr val="tx1"/>
            </a:solidFill>
          </a:endParaRPr>
        </a:p>
      </dsp:txBody>
      <dsp:txXfrm>
        <a:off x="1177640" y="2813423"/>
        <a:ext cx="1732848" cy="1998592"/>
      </dsp:txXfrm>
    </dsp:sp>
    <dsp:sp modelId="{E8BD3F95-CC39-4F97-9132-0457E9BB9F0C}">
      <dsp:nvSpPr>
        <dsp:cNvPr id="0" name=""/>
        <dsp:cNvSpPr/>
      </dsp:nvSpPr>
      <dsp:spPr>
        <a:xfrm>
          <a:off x="3008747" y="1901535"/>
          <a:ext cx="349544" cy="349544"/>
        </a:xfrm>
        <a:prstGeom prst="ellipse">
          <a:avLst/>
        </a:prstGeom>
        <a:solidFill>
          <a:schemeClr val="accent1">
            <a:shade val="50000"/>
            <a:hueOff val="-537617"/>
            <a:satOff val="-9534"/>
            <a:lumOff val="3205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846B5-37A1-4A5B-9012-A6E090A83267}">
      <dsp:nvSpPr>
        <dsp:cNvPr id="0" name=""/>
        <dsp:cNvSpPr/>
      </dsp:nvSpPr>
      <dsp:spPr>
        <a:xfrm>
          <a:off x="3290452" y="1635463"/>
          <a:ext cx="1859285" cy="3169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216" tIns="0" rIns="0" bIns="0" numCol="1" spcCol="1270" anchor="t" anchorCtr="0">
          <a:noAutofit/>
        </a:bodyPr>
        <a:lstStyle/>
        <a:p>
          <a:pPr lvl="0" algn="l" defTabSz="400050">
            <a:lnSpc>
              <a:spcPct val="90000"/>
            </a:lnSpc>
            <a:spcBef>
              <a:spcPct val="0"/>
            </a:spcBef>
            <a:spcAft>
              <a:spcPct val="35000"/>
            </a:spcAft>
          </a:pPr>
          <a:r>
            <a:rPr lang="en-US" sz="900" b="1" kern="1200" dirty="0" smtClean="0"/>
            <a:t>Financial Year </a:t>
          </a:r>
        </a:p>
        <a:p>
          <a:pPr lvl="0" algn="l" defTabSz="400050">
            <a:lnSpc>
              <a:spcPct val="90000"/>
            </a:lnSpc>
            <a:spcBef>
              <a:spcPct val="0"/>
            </a:spcBef>
            <a:spcAft>
              <a:spcPct val="35000"/>
            </a:spcAft>
          </a:pPr>
          <a:r>
            <a:rPr lang="en-US" sz="900" b="1" kern="1200" dirty="0" smtClean="0"/>
            <a:t>2015-2016</a:t>
          </a:r>
        </a:p>
        <a:p>
          <a:pPr lvl="0" algn="l" defTabSz="400050">
            <a:lnSpc>
              <a:spcPct val="90000"/>
            </a:lnSpc>
            <a:spcBef>
              <a:spcPct val="0"/>
            </a:spcBef>
            <a:spcAft>
              <a:spcPct val="35000"/>
            </a:spcAft>
          </a:pPr>
          <a:r>
            <a:rPr lang="en-US" sz="900" b="1" kern="1200" dirty="0" smtClean="0"/>
            <a:t>INR 57,20,45,993.00</a:t>
          </a:r>
          <a:endParaRPr lang="en-US" sz="900" b="1" kern="1200" dirty="0"/>
        </a:p>
      </dsp:txBody>
      <dsp:txXfrm>
        <a:off x="3290452" y="1635463"/>
        <a:ext cx="1859285" cy="3169221"/>
      </dsp:txXfrm>
    </dsp:sp>
    <dsp:sp modelId="{9285B7CD-9820-4EAC-A381-58F4B4B71177}">
      <dsp:nvSpPr>
        <dsp:cNvPr id="0" name=""/>
        <dsp:cNvSpPr/>
      </dsp:nvSpPr>
      <dsp:spPr>
        <a:xfrm>
          <a:off x="4909718" y="1012178"/>
          <a:ext cx="483412" cy="483412"/>
        </a:xfrm>
        <a:prstGeom prst="ellipse">
          <a:avLst/>
        </a:prstGeom>
        <a:solidFill>
          <a:schemeClr val="accent1">
            <a:shade val="50000"/>
            <a:hueOff val="-537617"/>
            <a:satOff val="-9534"/>
            <a:lumOff val="3205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DEA57-1A18-4024-BFFF-C42733DF0EA1}">
      <dsp:nvSpPr>
        <dsp:cNvPr id="0" name=""/>
        <dsp:cNvSpPr/>
      </dsp:nvSpPr>
      <dsp:spPr>
        <a:xfrm>
          <a:off x="5332842" y="1124568"/>
          <a:ext cx="2454249" cy="276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50" tIns="0" rIns="0" bIns="0" numCol="1" spcCol="1270" anchor="t" anchorCtr="0">
          <a:noAutofit/>
        </a:bodyPr>
        <a:lstStyle/>
        <a:p>
          <a:pPr lvl="0" algn="l" defTabSz="400050">
            <a:lnSpc>
              <a:spcPct val="90000"/>
            </a:lnSpc>
            <a:spcBef>
              <a:spcPct val="0"/>
            </a:spcBef>
            <a:spcAft>
              <a:spcPct val="35000"/>
            </a:spcAft>
          </a:pPr>
          <a:r>
            <a:rPr lang="en-US" sz="900" b="1" kern="1200" dirty="0" smtClean="0"/>
            <a:t>Financial Year </a:t>
          </a:r>
        </a:p>
        <a:p>
          <a:pPr lvl="0" algn="l" defTabSz="400050">
            <a:lnSpc>
              <a:spcPct val="90000"/>
            </a:lnSpc>
            <a:spcBef>
              <a:spcPct val="0"/>
            </a:spcBef>
            <a:spcAft>
              <a:spcPct val="35000"/>
            </a:spcAft>
          </a:pPr>
          <a:r>
            <a:rPr lang="en-US" sz="900" b="1" kern="1200" dirty="0" smtClean="0"/>
            <a:t>2016-2017</a:t>
          </a:r>
        </a:p>
        <a:p>
          <a:pPr lvl="0" algn="l" defTabSz="400050">
            <a:lnSpc>
              <a:spcPct val="90000"/>
            </a:lnSpc>
            <a:spcBef>
              <a:spcPct val="0"/>
            </a:spcBef>
            <a:spcAft>
              <a:spcPct val="35000"/>
            </a:spcAft>
          </a:pPr>
          <a:r>
            <a:rPr lang="en-US" sz="900" b="1" kern="1200" dirty="0" smtClean="0"/>
            <a:t>INR 84,09,30,941.00</a:t>
          </a:r>
          <a:endParaRPr lang="en-US" sz="900" b="1" kern="1200" dirty="0"/>
        </a:p>
      </dsp:txBody>
      <dsp:txXfrm>
        <a:off x="5332842" y="1124568"/>
        <a:ext cx="2454249" cy="27665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0A20CC-0594-49CC-A19A-DE12F402C177}">
      <dsp:nvSpPr>
        <dsp:cNvPr id="0" name=""/>
        <dsp:cNvSpPr/>
      </dsp:nvSpPr>
      <dsp:spPr>
        <a:xfrm>
          <a:off x="3526746" y="0"/>
          <a:ext cx="1130068" cy="751567"/>
        </a:xfrm>
        <a:prstGeom prst="trapezoid">
          <a:avLst>
            <a:gd name="adj" fmla="val 77776"/>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p>
      </dsp:txBody>
      <dsp:txXfrm>
        <a:off x="3526746" y="0"/>
        <a:ext cx="1130068" cy="751567"/>
      </dsp:txXfrm>
    </dsp:sp>
    <dsp:sp modelId="{5755E1EE-9D27-49F8-A2FF-2C2C97126C79}">
      <dsp:nvSpPr>
        <dsp:cNvPr id="0" name=""/>
        <dsp:cNvSpPr/>
      </dsp:nvSpPr>
      <dsp:spPr>
        <a:xfrm>
          <a:off x="2922700" y="751567"/>
          <a:ext cx="2338160" cy="751567"/>
        </a:xfrm>
        <a:prstGeom prst="trapezoid">
          <a:avLst>
            <a:gd name="adj" fmla="val 77776"/>
          </a:avLst>
        </a:prstGeom>
        <a:solidFill>
          <a:schemeClr val="accent3">
            <a:hueOff val="-930162"/>
            <a:satOff val="-5095"/>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b="1" kern="1200" dirty="0"/>
        </a:p>
      </dsp:txBody>
      <dsp:txXfrm>
        <a:off x="3331878" y="751567"/>
        <a:ext cx="1519804" cy="751567"/>
      </dsp:txXfrm>
    </dsp:sp>
    <dsp:sp modelId="{3390751C-7816-4D0B-9D31-07FA874040F9}">
      <dsp:nvSpPr>
        <dsp:cNvPr id="0" name=""/>
        <dsp:cNvSpPr/>
      </dsp:nvSpPr>
      <dsp:spPr>
        <a:xfrm>
          <a:off x="2338160" y="1503135"/>
          <a:ext cx="3507240" cy="751567"/>
        </a:xfrm>
        <a:prstGeom prst="trapezoid">
          <a:avLst>
            <a:gd name="adj" fmla="val 77776"/>
          </a:avLst>
        </a:prstGeom>
        <a:solidFill>
          <a:schemeClr val="accent3">
            <a:hueOff val="-1860324"/>
            <a:satOff val="-10190"/>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smtClean="0"/>
            <a:t>Revamp of CDU/VDU of IOCL, Panipat Refinery ( P-15 ) Project.</a:t>
          </a:r>
          <a:endParaRPr lang="en-US" sz="1400" kern="1200" dirty="0" smtClean="0"/>
        </a:p>
      </dsp:txBody>
      <dsp:txXfrm>
        <a:off x="2951927" y="1503135"/>
        <a:ext cx="2279706" cy="751567"/>
      </dsp:txXfrm>
    </dsp:sp>
    <dsp:sp modelId="{465170DD-A0DE-41A6-9541-DE8DA0C0A25C}">
      <dsp:nvSpPr>
        <dsp:cNvPr id="0" name=""/>
        <dsp:cNvSpPr/>
      </dsp:nvSpPr>
      <dsp:spPr>
        <a:xfrm>
          <a:off x="1753620" y="2254703"/>
          <a:ext cx="4676321" cy="751567"/>
        </a:xfrm>
        <a:prstGeom prst="trapezoid">
          <a:avLst>
            <a:gd name="adj" fmla="val 77776"/>
          </a:avLst>
        </a:prstGeom>
        <a:solidFill>
          <a:schemeClr val="accent3">
            <a:hueOff val="-2790486"/>
            <a:satOff val="-15286"/>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Structural Works for INDMAX- FCC &amp; PRU ( EPCM-4) for IOCL Paradip Refinery.</a:t>
          </a:r>
          <a:endParaRPr lang="en-US" sz="1050" b="1" kern="1200" dirty="0"/>
        </a:p>
      </dsp:txBody>
      <dsp:txXfrm>
        <a:off x="2571976" y="2254703"/>
        <a:ext cx="3039608" cy="751567"/>
      </dsp:txXfrm>
    </dsp:sp>
    <dsp:sp modelId="{AFEE24D6-6B23-4949-82C5-7B721C8A2287}">
      <dsp:nvSpPr>
        <dsp:cNvPr id="0" name=""/>
        <dsp:cNvSpPr/>
      </dsp:nvSpPr>
      <dsp:spPr>
        <a:xfrm>
          <a:off x="1169080" y="3006271"/>
          <a:ext cx="5845401" cy="751567"/>
        </a:xfrm>
        <a:prstGeom prst="trapezoid">
          <a:avLst>
            <a:gd name="adj" fmla="val 77776"/>
          </a:avLst>
        </a:prstGeom>
        <a:solidFill>
          <a:schemeClr val="accent3">
            <a:hueOff val="-3720649"/>
            <a:satOff val="-20381"/>
            <a:lumOff val="627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Composite works for feed preparation unit (FPU) of IOCL,Haldia Refinery.</a:t>
          </a:r>
          <a:endParaRPr lang="en-US" sz="1200" b="1" kern="1200" dirty="0"/>
        </a:p>
      </dsp:txBody>
      <dsp:txXfrm>
        <a:off x="2192025" y="3006271"/>
        <a:ext cx="3799510" cy="751567"/>
      </dsp:txXfrm>
    </dsp:sp>
    <dsp:sp modelId="{A1EAB547-91B2-4C55-BFF9-0BFD5C32C182}">
      <dsp:nvSpPr>
        <dsp:cNvPr id="0" name=""/>
        <dsp:cNvSpPr/>
      </dsp:nvSpPr>
      <dsp:spPr>
        <a:xfrm>
          <a:off x="584540" y="3757839"/>
          <a:ext cx="7014481" cy="751567"/>
        </a:xfrm>
        <a:prstGeom prst="trapezoid">
          <a:avLst>
            <a:gd name="adj" fmla="val 77776"/>
          </a:avLst>
        </a:prstGeom>
        <a:solidFill>
          <a:schemeClr val="accent3">
            <a:hueOff val="-4650811"/>
            <a:satOff val="-25476"/>
            <a:lumOff val="784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Structure Equipment and Piping Fabrication erection of MEG Unit of Reliance Refinery and Petrochemical Complex at Jamnagar, Gujarat.</a:t>
          </a:r>
          <a:endParaRPr lang="en-US" sz="1100" b="1" kern="1200" dirty="0"/>
        </a:p>
      </dsp:txBody>
      <dsp:txXfrm>
        <a:off x="1812074" y="3757839"/>
        <a:ext cx="4559413" cy="751567"/>
      </dsp:txXfrm>
    </dsp:sp>
    <dsp:sp modelId="{A8B7116E-65E4-4CDE-BC7B-1A0D13D3C29A}">
      <dsp:nvSpPr>
        <dsp:cNvPr id="0" name=""/>
        <dsp:cNvSpPr/>
      </dsp:nvSpPr>
      <dsp:spPr>
        <a:xfrm>
          <a:off x="0" y="4509407"/>
          <a:ext cx="8183562" cy="751567"/>
        </a:xfrm>
        <a:prstGeom prst="trapezoid">
          <a:avLst>
            <a:gd name="adj" fmla="val 77776"/>
          </a:avLst>
        </a:prstGeom>
        <a:solidFill>
          <a:schemeClr val="accent3">
            <a:hueOff val="-5580973"/>
            <a:satOff val="-30571"/>
            <a:lumOff val="941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Revamp Work Of DHDT unit of Gujarat Refinery at Baroda under BS-IV project.</a:t>
          </a:r>
          <a:endParaRPr lang="en-US" sz="1200" b="1" kern="1200" dirty="0"/>
        </a:p>
      </dsp:txBody>
      <dsp:txXfrm>
        <a:off x="1432123" y="4509407"/>
        <a:ext cx="5319315" cy="75156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A83699-44BA-40F9-A36C-3C08D5C0EAA0}">
      <dsp:nvSpPr>
        <dsp:cNvPr id="0" name=""/>
        <dsp:cNvSpPr/>
      </dsp:nvSpPr>
      <dsp:spPr>
        <a:xfrm>
          <a:off x="3637138" y="0"/>
          <a:ext cx="909284" cy="567619"/>
        </a:xfrm>
        <a:prstGeom prst="trapezoid">
          <a:avLst>
            <a:gd name="adj" fmla="val 80096"/>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3637138" y="0"/>
        <a:ext cx="909284" cy="567619"/>
      </dsp:txXfrm>
    </dsp:sp>
    <dsp:sp modelId="{AC79EE48-DA89-4A9E-9E99-32245E77E10B}">
      <dsp:nvSpPr>
        <dsp:cNvPr id="0" name=""/>
        <dsp:cNvSpPr/>
      </dsp:nvSpPr>
      <dsp:spPr>
        <a:xfrm>
          <a:off x="3182496" y="567619"/>
          <a:ext cx="1818569" cy="567619"/>
        </a:xfrm>
        <a:prstGeom prst="trapezoid">
          <a:avLst>
            <a:gd name="adj" fmla="val 80096"/>
          </a:avLst>
        </a:prstGeom>
        <a:solidFill>
          <a:schemeClr val="accent3">
            <a:hueOff val="-697622"/>
            <a:satOff val="-3821"/>
            <a:lumOff val="117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a:p>
      </dsp:txBody>
      <dsp:txXfrm>
        <a:off x="3500745" y="567619"/>
        <a:ext cx="1182070" cy="567619"/>
      </dsp:txXfrm>
    </dsp:sp>
    <dsp:sp modelId="{5A6DCE9B-B1C2-493C-8AF8-84C3BEC55D31}">
      <dsp:nvSpPr>
        <dsp:cNvPr id="0" name=""/>
        <dsp:cNvSpPr/>
      </dsp:nvSpPr>
      <dsp:spPr>
        <a:xfrm>
          <a:off x="2727854" y="1135238"/>
          <a:ext cx="2727854" cy="567619"/>
        </a:xfrm>
        <a:prstGeom prst="trapezoid">
          <a:avLst>
            <a:gd name="adj" fmla="val 80096"/>
          </a:avLst>
        </a:prstGeom>
        <a:solidFill>
          <a:schemeClr val="accent3">
            <a:hueOff val="-1395243"/>
            <a:satOff val="-7643"/>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smtClean="0"/>
            <a:t>Alloy Steel Piping Works under LSTK-C of Paradip refinery Project at Paradip, Odisha.</a:t>
          </a:r>
          <a:endParaRPr lang="en-US" sz="900" kern="1200" dirty="0" smtClean="0"/>
        </a:p>
      </dsp:txBody>
      <dsp:txXfrm>
        <a:off x="3205228" y="1135238"/>
        <a:ext cx="1773105" cy="567619"/>
      </dsp:txXfrm>
    </dsp:sp>
    <dsp:sp modelId="{B7859368-35D6-4F5B-B695-0706BE09382E}">
      <dsp:nvSpPr>
        <dsp:cNvPr id="0" name=""/>
        <dsp:cNvSpPr/>
      </dsp:nvSpPr>
      <dsp:spPr>
        <a:xfrm>
          <a:off x="2239968" y="1755777"/>
          <a:ext cx="3637138" cy="567619"/>
        </a:xfrm>
        <a:prstGeom prst="trapezoid">
          <a:avLst>
            <a:gd name="adj" fmla="val 80096"/>
          </a:avLst>
        </a:prstGeom>
        <a:solidFill>
          <a:schemeClr val="accent3">
            <a:hueOff val="-2092865"/>
            <a:satOff val="-11464"/>
            <a:lumOff val="352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800" kern="1200" dirty="0" smtClean="0"/>
        </a:p>
        <a:p>
          <a:pPr lvl="0" algn="ctr" defTabSz="488950">
            <a:lnSpc>
              <a:spcPct val="90000"/>
            </a:lnSpc>
            <a:spcBef>
              <a:spcPct val="0"/>
            </a:spcBef>
            <a:spcAft>
              <a:spcPct val="35000"/>
            </a:spcAft>
          </a:pPr>
          <a:endParaRPr lang="en-US" sz="1100" b="1" kern="1200" dirty="0"/>
        </a:p>
      </dsp:txBody>
      <dsp:txXfrm>
        <a:off x="2876467" y="1755777"/>
        <a:ext cx="2364140" cy="567619"/>
      </dsp:txXfrm>
    </dsp:sp>
    <dsp:sp modelId="{447C1172-60EF-4429-87FD-698CBD1E3F77}">
      <dsp:nvSpPr>
        <dsp:cNvPr id="0" name=""/>
        <dsp:cNvSpPr/>
      </dsp:nvSpPr>
      <dsp:spPr>
        <a:xfrm>
          <a:off x="1818569" y="2270477"/>
          <a:ext cx="4546423" cy="567619"/>
        </a:xfrm>
        <a:prstGeom prst="trapezoid">
          <a:avLst>
            <a:gd name="adj" fmla="val 80096"/>
          </a:avLst>
        </a:prstGeom>
        <a:solidFill>
          <a:schemeClr val="accent3">
            <a:hueOff val="-2790486"/>
            <a:satOff val="-15286"/>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a:off x="2614193" y="2270477"/>
        <a:ext cx="2955175" cy="567619"/>
      </dsp:txXfrm>
    </dsp:sp>
    <dsp:sp modelId="{FED88604-F7BD-44EB-8C4B-D23A2646A0A7}">
      <dsp:nvSpPr>
        <dsp:cNvPr id="0" name=""/>
        <dsp:cNvSpPr/>
      </dsp:nvSpPr>
      <dsp:spPr>
        <a:xfrm>
          <a:off x="1363927" y="2838097"/>
          <a:ext cx="5455708" cy="567619"/>
        </a:xfrm>
        <a:prstGeom prst="trapezoid">
          <a:avLst>
            <a:gd name="adj" fmla="val 80096"/>
          </a:avLst>
        </a:prstGeom>
        <a:solidFill>
          <a:schemeClr val="accent3">
            <a:hueOff val="-3488108"/>
            <a:satOff val="-19107"/>
            <a:lumOff val="588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smtClean="0"/>
            <a:t>Praxair Paradip Project Carried out  Equipment, Piping Fabrication/ Erection job on back to back basis for Hydrogen Reformer Project, Paradip.</a:t>
          </a:r>
          <a:endParaRPr lang="en-US" sz="900" kern="1200" dirty="0" smtClean="0"/>
        </a:p>
      </dsp:txBody>
      <dsp:txXfrm>
        <a:off x="2318675" y="2838097"/>
        <a:ext cx="3546210" cy="567619"/>
      </dsp:txXfrm>
    </dsp:sp>
    <dsp:sp modelId="{01ECCDA8-91DB-4A72-B876-90C33BD3886C}">
      <dsp:nvSpPr>
        <dsp:cNvPr id="0" name=""/>
        <dsp:cNvSpPr/>
      </dsp:nvSpPr>
      <dsp:spPr>
        <a:xfrm>
          <a:off x="909284" y="3405716"/>
          <a:ext cx="6364992" cy="567619"/>
        </a:xfrm>
        <a:prstGeom prst="trapezoid">
          <a:avLst>
            <a:gd name="adj" fmla="val 80096"/>
          </a:avLst>
        </a:prstGeom>
        <a:solidFill>
          <a:schemeClr val="accent3">
            <a:hueOff val="-4185730"/>
            <a:satOff val="-22928"/>
            <a:lumOff val="705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smtClean="0"/>
        </a:p>
      </dsp:txBody>
      <dsp:txXfrm>
        <a:off x="2023158" y="3405716"/>
        <a:ext cx="4137245" cy="567619"/>
      </dsp:txXfrm>
    </dsp:sp>
    <dsp:sp modelId="{5E3E3392-6CDE-46DE-93E8-E2CFCCC72F78}">
      <dsp:nvSpPr>
        <dsp:cNvPr id="0" name=""/>
        <dsp:cNvSpPr/>
      </dsp:nvSpPr>
      <dsp:spPr>
        <a:xfrm>
          <a:off x="454642" y="3973336"/>
          <a:ext cx="7274277" cy="567619"/>
        </a:xfrm>
        <a:prstGeom prst="trapezoid">
          <a:avLst>
            <a:gd name="adj" fmla="val 80096"/>
          </a:avLst>
        </a:prstGeom>
        <a:solidFill>
          <a:schemeClr val="accent3">
            <a:hueOff val="-4883351"/>
            <a:satOff val="-26750"/>
            <a:lumOff val="823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Combined station works for conversion of existing underground piping in old tank farm to above ground piping along with associated work at Vadinar</a:t>
          </a:r>
          <a:endParaRPr lang="en-US" sz="1200" b="1" kern="1200" dirty="0"/>
        </a:p>
      </dsp:txBody>
      <dsp:txXfrm>
        <a:off x="1727640" y="3973336"/>
        <a:ext cx="4728280" cy="567619"/>
      </dsp:txXfrm>
    </dsp:sp>
    <dsp:sp modelId="{9A5C9F4B-4A59-493E-8676-0012D066B906}">
      <dsp:nvSpPr>
        <dsp:cNvPr id="0" name=""/>
        <dsp:cNvSpPr/>
      </dsp:nvSpPr>
      <dsp:spPr>
        <a:xfrm>
          <a:off x="0" y="4540955"/>
          <a:ext cx="8183562" cy="567619"/>
        </a:xfrm>
        <a:prstGeom prst="trapezoid">
          <a:avLst>
            <a:gd name="adj" fmla="val 80096"/>
          </a:avLst>
        </a:prstGeom>
        <a:solidFill>
          <a:schemeClr val="accent3">
            <a:hueOff val="-5580973"/>
            <a:satOff val="-30571"/>
            <a:lumOff val="941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Composite Works for DHDS &amp; SWS-VI Unit for BS –IV Projects at Gujarat Refinery </a:t>
          </a:r>
          <a:endParaRPr lang="en-US" sz="1200" b="1" kern="1200" dirty="0"/>
        </a:p>
      </dsp:txBody>
      <dsp:txXfrm>
        <a:off x="1432123" y="4540955"/>
        <a:ext cx="5319315" cy="56761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541E7-0208-4AA5-987F-A855EB54AD67}" type="datetimeFigureOut">
              <a:rPr lang="en-US" smtClean="0"/>
              <a:pPr/>
              <a:t>2/15/2018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4C213-65C6-4BDC-B996-F2F417F92B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2/15/2018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2/15/2018</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fo@kksepl.com,kksepl@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gif"/><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199"/>
            <a:ext cx="8001000" cy="2590801"/>
          </a:xfrm>
        </p:spPr>
        <p:txBody>
          <a:bodyPr>
            <a:normAutofit/>
          </a:bodyPr>
          <a:lstStyle/>
          <a:p>
            <a:r>
              <a:rPr lang="en-US" sz="2000" b="1" dirty="0" smtClean="0"/>
              <a:t>                 </a:t>
            </a:r>
            <a:r>
              <a:rPr lang="en-US" sz="2800" b="1" dirty="0" smtClean="0"/>
              <a:t>Kamlesh Kumar</a:t>
            </a:r>
            <a:r>
              <a:rPr lang="en-US" sz="4800" b="1" dirty="0" smtClean="0"/>
              <a:t> </a:t>
            </a:r>
            <a:r>
              <a:rPr lang="en-US" sz="2800" b="1" dirty="0" smtClean="0"/>
              <a:t>Singh Engineers Private Limited</a:t>
            </a:r>
            <a:r>
              <a:rPr lang="en-US" sz="2000" b="1" dirty="0" smtClean="0"/>
              <a:t/>
            </a:r>
            <a:br>
              <a:rPr lang="en-US" sz="2000" b="1" dirty="0" smtClean="0"/>
            </a:br>
            <a:r>
              <a:rPr lang="en-US" sz="2000" b="1" dirty="0" smtClean="0"/>
              <a:t>             </a:t>
            </a:r>
            <a:r>
              <a:rPr lang="en-US" sz="1600" b="1" dirty="0" smtClean="0"/>
              <a:t>Where Work Is Worship </a:t>
            </a:r>
            <a:br>
              <a:rPr lang="en-US" sz="1600" b="1" dirty="0" smtClean="0"/>
            </a:br>
            <a:r>
              <a:rPr lang="en-US" sz="1600" b="1" dirty="0" smtClean="0"/>
              <a:t/>
            </a:r>
            <a:br>
              <a:rPr lang="en-US" sz="1600" b="1" dirty="0" smtClean="0"/>
            </a:br>
            <a:r>
              <a:rPr lang="en-US" sz="1600" b="1" dirty="0" smtClean="0"/>
              <a:t>     An ISO 9001:2008 Company </a:t>
            </a:r>
            <a:endParaRPr lang="en-US" sz="2000" b="1" dirty="0"/>
          </a:p>
        </p:txBody>
      </p:sp>
      <p:sp>
        <p:nvSpPr>
          <p:cNvPr id="3" name="Subtitle 2"/>
          <p:cNvSpPr>
            <a:spLocks noGrp="1"/>
          </p:cNvSpPr>
          <p:nvPr>
            <p:ph type="subTitle" idx="1"/>
          </p:nvPr>
        </p:nvSpPr>
        <p:spPr>
          <a:xfrm>
            <a:off x="457200" y="3685032"/>
            <a:ext cx="8305800" cy="2487168"/>
          </a:xfrm>
          <a:noFill/>
        </p:spPr>
        <p:txBody>
          <a:bodyPr>
            <a:normAutofit/>
          </a:bodyPr>
          <a:lstStyle/>
          <a:p>
            <a:r>
              <a:rPr lang="en-US" sz="2000" b="1" dirty="0" smtClean="0">
                <a:solidFill>
                  <a:schemeClr val="tx1"/>
                </a:solidFill>
              </a:rPr>
              <a:t>Registered office: </a:t>
            </a:r>
          </a:p>
          <a:p>
            <a:r>
              <a:rPr lang="en-US" sz="2000" b="1" dirty="0" smtClean="0">
                <a:solidFill>
                  <a:schemeClr val="tx1"/>
                </a:solidFill>
              </a:rPr>
              <a:t>H.No. 112, Refinery Township Road , Opp. Shiv Deep Public School, VPO- Dadlana, Panipat-132140, Haryana</a:t>
            </a:r>
          </a:p>
          <a:p>
            <a:r>
              <a:rPr lang="en-US" sz="2000" b="1" dirty="0" smtClean="0">
                <a:solidFill>
                  <a:schemeClr val="tx1"/>
                </a:solidFill>
              </a:rPr>
              <a:t>Tel. &amp; Fax :- 91 1802577927</a:t>
            </a:r>
          </a:p>
          <a:p>
            <a:r>
              <a:rPr lang="en-US" b="1" dirty="0" smtClean="0">
                <a:solidFill>
                  <a:schemeClr val="tx1"/>
                </a:solidFill>
                <a:hlinkClick r:id="rId2"/>
              </a:rPr>
              <a:t>Email: </a:t>
            </a:r>
            <a:r>
              <a:rPr lang="en-US" b="1" dirty="0" err="1" smtClean="0">
                <a:solidFill>
                  <a:schemeClr val="tx1"/>
                </a:solidFill>
                <a:hlinkClick r:id="rId2"/>
              </a:rPr>
              <a:t>info@kksepl.com,kksepl@gmail.com</a:t>
            </a:r>
            <a:endParaRPr lang="en-US" b="1" dirty="0" smtClean="0">
              <a:solidFill>
                <a:schemeClr val="tx1"/>
              </a:solidFill>
            </a:endParaRPr>
          </a:p>
          <a:p>
            <a:r>
              <a:rPr lang="en-US" b="1" dirty="0" smtClean="0">
                <a:solidFill>
                  <a:schemeClr val="tx1"/>
                </a:solidFill>
              </a:rPr>
              <a:t>Website :www.kksepl.com</a:t>
            </a:r>
          </a:p>
        </p:txBody>
      </p:sp>
      <p:pic>
        <p:nvPicPr>
          <p:cNvPr id="4" name="Picture 3" descr="kksepl_logo.jpg"/>
          <p:cNvPicPr>
            <a:picLocks noChangeAspect="1"/>
          </p:cNvPicPr>
          <p:nvPr/>
        </p:nvPicPr>
        <p:blipFill>
          <a:blip r:embed="rId3" cstate="print"/>
          <a:stretch>
            <a:fillRect/>
          </a:stretch>
        </p:blipFill>
        <p:spPr>
          <a:xfrm>
            <a:off x="762000" y="990600"/>
            <a:ext cx="2438400" cy="2438400"/>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457200"/>
          <a:ext cx="8183560" cy="5369560"/>
        </p:xfrm>
        <a:graphic>
          <a:graphicData uri="http://schemas.openxmlformats.org/drawingml/2006/table">
            <a:tbl>
              <a:tblPr firstRow="1" bandRow="1">
                <a:tableStyleId>{5C22544A-7EE6-4342-B048-85BDC9FD1C3A}</a:tableStyleId>
              </a:tblPr>
              <a:tblGrid>
                <a:gridCol w="792162"/>
                <a:gridCol w="2481262"/>
                <a:gridCol w="1636712"/>
                <a:gridCol w="1636712"/>
                <a:gridCol w="1636712"/>
              </a:tblGrid>
              <a:tr h="370840">
                <a:tc>
                  <a:txBody>
                    <a:bodyPr/>
                    <a:lstStyle/>
                    <a:p>
                      <a:pPr algn="ctr"/>
                      <a:r>
                        <a:rPr lang="en-US" dirty="0" err="1" smtClean="0"/>
                        <a:t>S.No</a:t>
                      </a:r>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Capacity</a:t>
                      </a:r>
                      <a:endParaRPr lang="en-US" dirty="0"/>
                    </a:p>
                  </a:txBody>
                  <a:tcPr/>
                </a:tc>
                <a:tc>
                  <a:txBody>
                    <a:bodyPr/>
                    <a:lstStyle/>
                    <a:p>
                      <a:pPr algn="ctr"/>
                      <a:r>
                        <a:rPr lang="en-US" dirty="0" smtClean="0"/>
                        <a:t>Unit</a:t>
                      </a:r>
                      <a:endParaRPr lang="en-US" dirty="0"/>
                    </a:p>
                  </a:txBody>
                  <a:tcPr/>
                </a:tc>
                <a:tc>
                  <a:txBody>
                    <a:bodyPr/>
                    <a:lstStyle/>
                    <a:p>
                      <a:pPr algn="ctr"/>
                      <a:r>
                        <a:rPr lang="en-US" dirty="0" smtClean="0"/>
                        <a:t>Quantity</a:t>
                      </a:r>
                      <a:endParaRPr lang="en-US" dirty="0"/>
                    </a:p>
                  </a:txBody>
                  <a:tcPr/>
                </a:tc>
              </a:tr>
              <a:tr h="370840">
                <a:tc>
                  <a:txBody>
                    <a:bodyPr/>
                    <a:lstStyle/>
                    <a:p>
                      <a:pPr algn="ctr"/>
                      <a:r>
                        <a:rPr lang="en-US" sz="1050" b="1" dirty="0" smtClean="0"/>
                        <a:t>11</a:t>
                      </a:r>
                      <a:endParaRPr lang="en-US" sz="1050" b="1" dirty="0"/>
                    </a:p>
                  </a:txBody>
                  <a:tcPr/>
                </a:tc>
                <a:tc>
                  <a:txBody>
                    <a:bodyPr/>
                    <a:lstStyle/>
                    <a:p>
                      <a:pPr algn="ctr"/>
                      <a:r>
                        <a:rPr lang="en-US" sz="1050" b="1" dirty="0" smtClean="0"/>
                        <a:t>Dumpy/Auto Level</a:t>
                      </a:r>
                      <a:endParaRPr lang="en-US" sz="1050" b="1" dirty="0"/>
                    </a:p>
                  </a:txBody>
                  <a:tcPr/>
                </a:tc>
                <a:tc>
                  <a:txBody>
                    <a:bodyPr/>
                    <a:lstStyle/>
                    <a:p>
                      <a:pPr algn="ctr"/>
                      <a:endParaRPr lang="en-US" sz="1050" b="1" dirty="0"/>
                    </a:p>
                  </a:txBody>
                  <a:tcPr/>
                </a:tc>
                <a:tc>
                  <a:txBody>
                    <a:bodyPr/>
                    <a:lstStyle/>
                    <a:p>
                      <a:pPr algn="ctr"/>
                      <a:r>
                        <a:rPr lang="en-US" sz="1050" b="1" dirty="0" smtClean="0"/>
                        <a:t>NOS</a:t>
                      </a:r>
                      <a:endParaRPr lang="en-US" sz="1050" b="1" dirty="0"/>
                    </a:p>
                  </a:txBody>
                  <a:tcPr/>
                </a:tc>
                <a:tc>
                  <a:txBody>
                    <a:bodyPr/>
                    <a:lstStyle/>
                    <a:p>
                      <a:pPr algn="ctr"/>
                      <a:r>
                        <a:rPr lang="en-US" sz="1050" b="1" dirty="0" smtClean="0"/>
                        <a:t>4</a:t>
                      </a:r>
                      <a:endParaRPr lang="en-US" sz="1050" b="1" dirty="0"/>
                    </a:p>
                  </a:txBody>
                  <a:tcPr/>
                </a:tc>
              </a:tr>
              <a:tr h="370840">
                <a:tc>
                  <a:txBody>
                    <a:bodyPr/>
                    <a:lstStyle/>
                    <a:p>
                      <a:pPr algn="ctr"/>
                      <a:r>
                        <a:rPr lang="en-US" sz="1050" b="1" dirty="0" smtClean="0"/>
                        <a:t>12</a:t>
                      </a:r>
                      <a:endParaRPr lang="en-US" sz="1050" b="1" dirty="0"/>
                    </a:p>
                  </a:txBody>
                  <a:tcPr/>
                </a:tc>
                <a:tc>
                  <a:txBody>
                    <a:bodyPr/>
                    <a:lstStyle/>
                    <a:p>
                      <a:pPr algn="ctr"/>
                      <a:r>
                        <a:rPr lang="en-US" sz="1050" b="1" dirty="0" smtClean="0"/>
                        <a:t>Plate Compactor</a:t>
                      </a:r>
                      <a:endParaRPr lang="en-US" sz="1050" b="1" dirty="0"/>
                    </a:p>
                  </a:txBody>
                  <a:tcPr/>
                </a:tc>
                <a:tc>
                  <a:txBody>
                    <a:bodyPr/>
                    <a:lstStyle/>
                    <a:p>
                      <a:pPr algn="ctr"/>
                      <a:endParaRPr lang="en-US" sz="1050" b="1" dirty="0"/>
                    </a:p>
                  </a:txBody>
                  <a:tcPr/>
                </a:tc>
                <a:tc>
                  <a:txBody>
                    <a:bodyPr/>
                    <a:lstStyle/>
                    <a:p>
                      <a:pPr algn="ctr"/>
                      <a:r>
                        <a:rPr lang="en-US" sz="1050" b="1" dirty="0" smtClean="0"/>
                        <a:t>NOS</a:t>
                      </a:r>
                      <a:endParaRPr lang="en-US" sz="1050" b="1" dirty="0"/>
                    </a:p>
                  </a:txBody>
                  <a:tcPr/>
                </a:tc>
                <a:tc>
                  <a:txBody>
                    <a:bodyPr/>
                    <a:lstStyle/>
                    <a:p>
                      <a:pPr algn="ctr"/>
                      <a:r>
                        <a:rPr lang="en-US" sz="1050" b="1" dirty="0" smtClean="0"/>
                        <a:t>2</a:t>
                      </a:r>
                      <a:endParaRPr lang="en-US" sz="1050" b="1" dirty="0"/>
                    </a:p>
                  </a:txBody>
                  <a:tcPr/>
                </a:tc>
              </a:tr>
              <a:tr h="370840">
                <a:tc>
                  <a:txBody>
                    <a:bodyPr/>
                    <a:lstStyle/>
                    <a:p>
                      <a:pPr algn="ctr"/>
                      <a:r>
                        <a:rPr lang="en-US" sz="1050" b="1" dirty="0" smtClean="0"/>
                        <a:t>14</a:t>
                      </a:r>
                      <a:endParaRPr lang="en-US" sz="1050" b="1" dirty="0"/>
                    </a:p>
                  </a:txBody>
                  <a:tcPr/>
                </a:tc>
                <a:tc>
                  <a:txBody>
                    <a:bodyPr/>
                    <a:lstStyle/>
                    <a:p>
                      <a:pPr algn="ctr"/>
                      <a:r>
                        <a:rPr lang="en-US" sz="1050" b="1" dirty="0" smtClean="0"/>
                        <a:t>Diesel</a:t>
                      </a:r>
                      <a:r>
                        <a:rPr lang="en-US" sz="1050" b="1" baseline="0" dirty="0" smtClean="0"/>
                        <a:t> Generator Set</a:t>
                      </a:r>
                      <a:endParaRPr lang="en-US" sz="1050" b="1" dirty="0"/>
                    </a:p>
                  </a:txBody>
                  <a:tcPr/>
                </a:tc>
                <a:tc>
                  <a:txBody>
                    <a:bodyPr/>
                    <a:lstStyle/>
                    <a:p>
                      <a:pPr algn="ctr"/>
                      <a:r>
                        <a:rPr lang="en-US" sz="1050" b="1" dirty="0" smtClean="0"/>
                        <a:t>45-250 KVA</a:t>
                      </a:r>
                      <a:endParaRPr lang="en-US" sz="1050" b="1" dirty="0"/>
                    </a:p>
                  </a:txBody>
                  <a:tcPr/>
                </a:tc>
                <a:tc>
                  <a:txBody>
                    <a:bodyPr/>
                    <a:lstStyle/>
                    <a:p>
                      <a:pPr algn="ctr"/>
                      <a:r>
                        <a:rPr lang="en-US" sz="1050" b="1" dirty="0" smtClean="0"/>
                        <a:t>NOS</a:t>
                      </a:r>
                      <a:endParaRPr lang="en-US" sz="1050" b="1" dirty="0"/>
                    </a:p>
                  </a:txBody>
                  <a:tcPr/>
                </a:tc>
                <a:tc>
                  <a:txBody>
                    <a:bodyPr/>
                    <a:lstStyle/>
                    <a:p>
                      <a:pPr algn="ctr"/>
                      <a:r>
                        <a:rPr lang="en-US" sz="1050" b="1" dirty="0" smtClean="0"/>
                        <a:t>22</a:t>
                      </a:r>
                      <a:endParaRPr lang="en-US" sz="1050" b="1" dirty="0"/>
                    </a:p>
                  </a:txBody>
                  <a:tcPr/>
                </a:tc>
              </a:tr>
              <a:tr h="370840">
                <a:tc>
                  <a:txBody>
                    <a:bodyPr/>
                    <a:lstStyle/>
                    <a:p>
                      <a:pPr algn="ctr"/>
                      <a:r>
                        <a:rPr lang="en-US" sz="1100" b="1" dirty="0" smtClean="0"/>
                        <a:t>19</a:t>
                      </a:r>
                      <a:endParaRPr lang="en-US" sz="1100" b="1" dirty="0"/>
                    </a:p>
                  </a:txBody>
                  <a:tcPr/>
                </a:tc>
                <a:tc>
                  <a:txBody>
                    <a:bodyPr/>
                    <a:lstStyle/>
                    <a:p>
                      <a:pPr algn="ctr"/>
                      <a:r>
                        <a:rPr lang="en-US" sz="1000" b="1" dirty="0" smtClean="0"/>
                        <a:t>Hydraulic</a:t>
                      </a:r>
                      <a:r>
                        <a:rPr lang="en-US" sz="1000" b="1" baseline="0" dirty="0" smtClean="0"/>
                        <a:t> torque wrench;1.5’’ Square Drive with deep groove socket of different sizes</a:t>
                      </a:r>
                      <a:endParaRPr lang="en-US" sz="1000" b="1" dirty="0"/>
                    </a:p>
                  </a:txBody>
                  <a:tcPr/>
                </a:tc>
                <a:tc>
                  <a:txBody>
                    <a:bodyPr/>
                    <a:lstStyle/>
                    <a:p>
                      <a:pPr algn="ctr"/>
                      <a:r>
                        <a:rPr lang="en-US" sz="1100" b="1" dirty="0" smtClean="0"/>
                        <a:t>UPTO</a:t>
                      </a:r>
                      <a:r>
                        <a:rPr lang="en-US" sz="1100" b="1" baseline="0" dirty="0" smtClean="0"/>
                        <a:t> 14000psi</a:t>
                      </a: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3</a:t>
                      </a:r>
                      <a:endParaRPr lang="en-US" sz="1100" b="1" dirty="0"/>
                    </a:p>
                  </a:txBody>
                  <a:tcPr/>
                </a:tc>
              </a:tr>
              <a:tr h="370840">
                <a:tc>
                  <a:txBody>
                    <a:bodyPr/>
                    <a:lstStyle/>
                    <a:p>
                      <a:pPr algn="ctr"/>
                      <a:r>
                        <a:rPr lang="en-US" sz="1100" b="1" dirty="0" smtClean="0"/>
                        <a:t>20</a:t>
                      </a:r>
                      <a:endParaRPr lang="en-US" sz="1100" b="1" dirty="0"/>
                    </a:p>
                  </a:txBody>
                  <a:tcPr/>
                </a:tc>
                <a:tc>
                  <a:txBody>
                    <a:bodyPr/>
                    <a:lstStyle/>
                    <a:p>
                      <a:pPr algn="ctr"/>
                      <a:r>
                        <a:rPr lang="en-US" sz="1100" b="1" dirty="0" smtClean="0"/>
                        <a:t>Welding Machine</a:t>
                      </a:r>
                      <a:r>
                        <a:rPr lang="en-US" sz="1100" b="1" baseline="0" dirty="0" smtClean="0"/>
                        <a:t> </a:t>
                      </a:r>
                      <a:endParaRPr lang="en-US" sz="1100" b="1" dirty="0"/>
                    </a:p>
                  </a:txBody>
                  <a:tcPr/>
                </a:tc>
                <a:tc>
                  <a:txBody>
                    <a:bodyPr/>
                    <a:lstStyle/>
                    <a:p>
                      <a:pPr algn="ct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560</a:t>
                      </a:r>
                      <a:endParaRPr lang="en-US" sz="1100" b="1" dirty="0"/>
                    </a:p>
                  </a:txBody>
                  <a:tcPr/>
                </a:tc>
              </a:tr>
              <a:tr h="370840">
                <a:tc>
                  <a:txBody>
                    <a:bodyPr/>
                    <a:lstStyle/>
                    <a:p>
                      <a:pPr algn="ctr"/>
                      <a:r>
                        <a:rPr lang="en-US" sz="1100" b="1" dirty="0" smtClean="0"/>
                        <a:t>21</a:t>
                      </a:r>
                      <a:endParaRPr lang="en-US" sz="1100" b="1" dirty="0"/>
                    </a:p>
                  </a:txBody>
                  <a:tcPr/>
                </a:tc>
                <a:tc>
                  <a:txBody>
                    <a:bodyPr/>
                    <a:lstStyle/>
                    <a:p>
                      <a:pPr algn="ctr"/>
                      <a:r>
                        <a:rPr lang="en-US" sz="1100" b="1" dirty="0" smtClean="0"/>
                        <a:t>Grinding Machine</a:t>
                      </a:r>
                      <a:endParaRPr lang="en-US" sz="1100" b="1" dirty="0"/>
                    </a:p>
                  </a:txBody>
                  <a:tcPr/>
                </a:tc>
                <a:tc>
                  <a:txBody>
                    <a:bodyPr/>
                    <a:lstStyle/>
                    <a:p>
                      <a:pPr algn="ct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350</a:t>
                      </a:r>
                      <a:endParaRPr lang="en-US" sz="1100" b="1" dirty="0"/>
                    </a:p>
                  </a:txBody>
                  <a:tcPr/>
                </a:tc>
              </a:tr>
              <a:tr h="370840">
                <a:tc>
                  <a:txBody>
                    <a:bodyPr/>
                    <a:lstStyle/>
                    <a:p>
                      <a:pPr algn="ctr"/>
                      <a:r>
                        <a:rPr lang="en-US" sz="1100" b="1" dirty="0" smtClean="0"/>
                        <a:t>22</a:t>
                      </a:r>
                      <a:endParaRPr lang="en-US" sz="1100" b="1" dirty="0"/>
                    </a:p>
                  </a:txBody>
                  <a:tcPr/>
                </a:tc>
                <a:tc>
                  <a:txBody>
                    <a:bodyPr/>
                    <a:lstStyle/>
                    <a:p>
                      <a:pPr algn="ctr"/>
                      <a:r>
                        <a:rPr lang="en-US" sz="1100" b="1" dirty="0" smtClean="0"/>
                        <a:t>Hydraulic Jack </a:t>
                      </a:r>
                      <a:endParaRPr lang="en-US" sz="1100" b="1" dirty="0"/>
                    </a:p>
                  </a:txBody>
                  <a:tcPr/>
                </a:tc>
                <a:tc>
                  <a:txBody>
                    <a:bodyPr/>
                    <a:lstStyle/>
                    <a:p>
                      <a:pPr algn="ct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25</a:t>
                      </a:r>
                      <a:endParaRPr lang="en-US" sz="1100" b="1" dirty="0"/>
                    </a:p>
                  </a:txBody>
                  <a:tcPr/>
                </a:tc>
              </a:tr>
              <a:tr h="370840">
                <a:tc>
                  <a:txBody>
                    <a:bodyPr/>
                    <a:lstStyle/>
                    <a:p>
                      <a:pPr algn="ctr"/>
                      <a:r>
                        <a:rPr lang="en-US" sz="1100" b="1" dirty="0" smtClean="0"/>
                        <a:t>23</a:t>
                      </a:r>
                      <a:endParaRPr lang="en-US" sz="1100" b="1" dirty="0"/>
                    </a:p>
                  </a:txBody>
                  <a:tcPr/>
                </a:tc>
                <a:tc>
                  <a:txBody>
                    <a:bodyPr/>
                    <a:lstStyle/>
                    <a:p>
                      <a:pPr algn="ctr"/>
                      <a:r>
                        <a:rPr lang="en-US" sz="1100" b="1" dirty="0" smtClean="0"/>
                        <a:t>Hydro Testing Machine</a:t>
                      </a:r>
                      <a:endParaRPr lang="en-US" sz="1100" b="1" dirty="0"/>
                    </a:p>
                  </a:txBody>
                  <a:tcPr/>
                </a:tc>
                <a:tc>
                  <a:txBody>
                    <a:bodyPr/>
                    <a:lstStyle/>
                    <a:p>
                      <a:pPr algn="ct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50</a:t>
                      </a:r>
                      <a:endParaRPr lang="en-US" sz="1100" b="1" dirty="0"/>
                    </a:p>
                  </a:txBody>
                  <a:tcPr/>
                </a:tc>
              </a:tr>
              <a:tr h="370840">
                <a:tc>
                  <a:txBody>
                    <a:bodyPr/>
                    <a:lstStyle/>
                    <a:p>
                      <a:pPr algn="ctr"/>
                      <a:r>
                        <a:rPr lang="en-US" sz="1200" b="1" dirty="0" smtClean="0"/>
                        <a:t>24</a:t>
                      </a:r>
                      <a:endParaRPr lang="en-US" sz="1200" b="1" dirty="0"/>
                    </a:p>
                  </a:txBody>
                  <a:tcPr/>
                </a:tc>
                <a:tc>
                  <a:txBody>
                    <a:bodyPr/>
                    <a:lstStyle/>
                    <a:p>
                      <a:pPr algn="ctr"/>
                      <a:r>
                        <a:rPr lang="en-US" sz="1200" b="1" dirty="0" smtClean="0"/>
                        <a:t>Tractors &amp; Tailors</a:t>
                      </a:r>
                      <a:endParaRPr lang="en-US" sz="1200" b="1" dirty="0"/>
                    </a:p>
                  </a:txBody>
                  <a:tcPr/>
                </a:tc>
                <a:tc>
                  <a:txBody>
                    <a:bodyPr/>
                    <a:lstStyle/>
                    <a:p>
                      <a:pPr algn="ctr"/>
                      <a:endParaRPr lang="en-US" sz="1200" b="1"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25</a:t>
                      </a:r>
                      <a:endParaRPr lang="en-US" sz="1200" b="1" dirty="0"/>
                    </a:p>
                  </a:txBody>
                  <a:tcPr/>
                </a:tc>
              </a:tr>
              <a:tr h="370840">
                <a:tc>
                  <a:txBody>
                    <a:bodyPr/>
                    <a:lstStyle/>
                    <a:p>
                      <a:pPr algn="ctr"/>
                      <a:r>
                        <a:rPr lang="en-US" sz="1100" b="1" dirty="0" smtClean="0"/>
                        <a:t>25</a:t>
                      </a:r>
                      <a:endParaRPr lang="en-US" sz="1100" b="1" dirty="0"/>
                    </a:p>
                  </a:txBody>
                  <a:tcPr/>
                </a:tc>
                <a:tc>
                  <a:txBody>
                    <a:bodyPr/>
                    <a:lstStyle/>
                    <a:p>
                      <a:pPr algn="ctr"/>
                      <a:r>
                        <a:rPr lang="en-US" sz="1200" b="1" dirty="0" smtClean="0"/>
                        <a:t>Air Compressor</a:t>
                      </a:r>
                      <a:endParaRPr lang="en-US" sz="1200" b="1" dirty="0"/>
                    </a:p>
                  </a:txBody>
                  <a:tcPr/>
                </a:tc>
                <a:tc>
                  <a:txBody>
                    <a:bodyPr/>
                    <a:lstStyle/>
                    <a:p>
                      <a:pPr algn="ctr"/>
                      <a:endParaRPr lang="en-US" sz="1200" b="1"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1</a:t>
                      </a:r>
                      <a:endParaRPr lang="en-US" sz="1200" b="1" dirty="0"/>
                    </a:p>
                  </a:txBody>
                  <a:tcPr/>
                </a:tc>
              </a:tr>
              <a:tr h="370840">
                <a:tc>
                  <a:txBody>
                    <a:bodyPr/>
                    <a:lstStyle/>
                    <a:p>
                      <a:pPr algn="ctr"/>
                      <a:r>
                        <a:rPr lang="en-US" sz="1100" b="1" dirty="0" smtClean="0"/>
                        <a:t>26</a:t>
                      </a:r>
                      <a:endParaRPr lang="en-US" sz="1100" b="1" dirty="0"/>
                    </a:p>
                  </a:txBody>
                  <a:tcPr/>
                </a:tc>
                <a:tc>
                  <a:txBody>
                    <a:bodyPr/>
                    <a:lstStyle/>
                    <a:p>
                      <a:pPr algn="ctr"/>
                      <a:r>
                        <a:rPr lang="en-US" sz="1050" b="1" dirty="0" smtClean="0"/>
                        <a:t>Plasma Cutting Machine</a:t>
                      </a:r>
                      <a:endParaRPr lang="en-US" sz="1050" b="1" dirty="0"/>
                    </a:p>
                  </a:txBody>
                  <a:tcPr/>
                </a:tc>
                <a:tc>
                  <a:txBody>
                    <a:bodyPr/>
                    <a:lstStyle/>
                    <a:p>
                      <a:pPr algn="ctr"/>
                      <a:endParaRPr lang="en-US" sz="1200" b="1"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5</a:t>
                      </a:r>
                      <a:endParaRPr lang="en-US" sz="1200" b="1" dirty="0"/>
                    </a:p>
                  </a:txBody>
                  <a:tcPr/>
                </a:tc>
              </a:tr>
              <a:tr h="370840">
                <a:tc>
                  <a:txBody>
                    <a:bodyPr/>
                    <a:lstStyle/>
                    <a:p>
                      <a:pPr algn="ctr"/>
                      <a:r>
                        <a:rPr lang="en-US" sz="1100" b="1" dirty="0" smtClean="0"/>
                        <a:t>27</a:t>
                      </a:r>
                      <a:endParaRPr lang="en-US" sz="1100" b="1" dirty="0"/>
                    </a:p>
                  </a:txBody>
                  <a:tcPr/>
                </a:tc>
                <a:tc>
                  <a:txBody>
                    <a:bodyPr/>
                    <a:lstStyle/>
                    <a:p>
                      <a:pPr algn="ctr"/>
                      <a:r>
                        <a:rPr lang="en-US" sz="1200" b="1" dirty="0" smtClean="0"/>
                        <a:t>Office Containers</a:t>
                      </a:r>
                      <a:endParaRPr lang="en-US" sz="1200" b="1" dirty="0"/>
                    </a:p>
                  </a:txBody>
                  <a:tcPr/>
                </a:tc>
                <a:tc>
                  <a:txBody>
                    <a:bodyPr/>
                    <a:lstStyle/>
                    <a:p>
                      <a:pPr algn="ctr"/>
                      <a:endParaRPr lang="en-US" sz="1200" b="1"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15</a:t>
                      </a:r>
                      <a:endParaRPr lang="en-US" sz="1200" b="1" dirty="0"/>
                    </a:p>
                  </a:txBody>
                  <a:tcPr/>
                </a:tc>
              </a:tr>
              <a:tr h="370840">
                <a:tc>
                  <a:txBody>
                    <a:bodyPr/>
                    <a:lstStyle/>
                    <a:p>
                      <a:pPr algn="ctr"/>
                      <a:r>
                        <a:rPr lang="en-US" sz="1100" b="1" dirty="0" smtClean="0"/>
                        <a:t>28</a:t>
                      </a:r>
                      <a:endParaRPr lang="en-US" sz="1100" b="1" dirty="0"/>
                    </a:p>
                  </a:txBody>
                  <a:tcPr/>
                </a:tc>
                <a:tc>
                  <a:txBody>
                    <a:bodyPr/>
                    <a:lstStyle/>
                    <a:p>
                      <a:pPr algn="ctr"/>
                      <a:r>
                        <a:rPr lang="en-US" sz="1200" b="1" dirty="0" smtClean="0"/>
                        <a:t>Torques Wrench </a:t>
                      </a:r>
                      <a:endParaRPr lang="en-US" sz="1200" b="1" dirty="0"/>
                    </a:p>
                  </a:txBody>
                  <a:tcPr/>
                </a:tc>
                <a:tc>
                  <a:txBody>
                    <a:bodyPr/>
                    <a:lstStyle/>
                    <a:p>
                      <a:pPr algn="ctr"/>
                      <a:endParaRPr lang="en-US" sz="1200" b="1"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3</a:t>
                      </a:r>
                      <a:endParaRPr lang="en-US" sz="1200" b="1"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1800" b="1" dirty="0" smtClean="0"/>
              <a:t>Company’s Financial Record </a:t>
            </a:r>
            <a:r>
              <a:rPr lang="en-US" sz="1800" b="1" dirty="0" smtClean="0"/>
              <a:t> </a:t>
            </a:r>
            <a:endParaRPr lang="en-US" sz="1800" b="1" dirty="0"/>
          </a:p>
        </p:txBody>
      </p:sp>
      <p:graphicFrame>
        <p:nvGraphicFramePr>
          <p:cNvPr id="4" name="Diagram 3"/>
          <p:cNvGraphicFramePr/>
          <p:nvPr/>
        </p:nvGraphicFramePr>
        <p:xfrm>
          <a:off x="762000" y="990600"/>
          <a:ext cx="7848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p:spPr>
        <p:txBody>
          <a:bodyPr>
            <a:normAutofit/>
          </a:bodyPr>
          <a:lstStyle/>
          <a:p>
            <a:pPr algn="ctr">
              <a:buNone/>
            </a:pPr>
            <a:r>
              <a:rPr lang="en-US" sz="1200" b="1" dirty="0" smtClean="0"/>
              <a:t>KKSEPL’S Policy &amp; Achievements </a:t>
            </a:r>
          </a:p>
          <a:p>
            <a:pPr>
              <a:buNone/>
            </a:pPr>
            <a:r>
              <a:rPr lang="en-US" sz="1200" b="1" dirty="0" smtClean="0"/>
              <a:t> </a:t>
            </a:r>
          </a:p>
          <a:p>
            <a:pPr>
              <a:buNone/>
            </a:pPr>
            <a:endParaRPr lang="en-US" sz="1200" dirty="0"/>
          </a:p>
        </p:txBody>
      </p:sp>
      <p:pic>
        <p:nvPicPr>
          <p:cNvPr id="6" name="Picture 5" descr="88b97484-0962-4611-862a-76e7d4cc8896.JPG"/>
          <p:cNvPicPr>
            <a:picLocks noChangeAspect="1"/>
          </p:cNvPicPr>
          <p:nvPr/>
        </p:nvPicPr>
        <p:blipFill>
          <a:blip r:embed="rId2" cstate="print"/>
          <a:stretch>
            <a:fillRect/>
          </a:stretch>
        </p:blipFill>
        <p:spPr>
          <a:xfrm>
            <a:off x="5257800" y="914400"/>
            <a:ext cx="3277849" cy="4953000"/>
          </a:xfrm>
          <a:prstGeom prst="rect">
            <a:avLst/>
          </a:prstGeom>
        </p:spPr>
      </p:pic>
      <p:sp>
        <p:nvSpPr>
          <p:cNvPr id="7" name="Rectangle 6"/>
          <p:cNvSpPr/>
          <p:nvPr/>
        </p:nvSpPr>
        <p:spPr>
          <a:xfrm>
            <a:off x="457200" y="762000"/>
            <a:ext cx="4572000" cy="5170646"/>
          </a:xfrm>
          <a:prstGeom prst="rect">
            <a:avLst/>
          </a:prstGeom>
        </p:spPr>
        <p:txBody>
          <a:bodyPr>
            <a:spAutoFit/>
          </a:bodyPr>
          <a:lstStyle/>
          <a:p>
            <a:pPr>
              <a:buNone/>
            </a:pPr>
            <a:r>
              <a:rPr lang="en-US" b="1" u="sng" dirty="0" smtClean="0"/>
              <a:t>KKSEPL’s Quality and HSE Policy objectives</a:t>
            </a:r>
          </a:p>
          <a:p>
            <a:r>
              <a:rPr lang="en-US" b="1" dirty="0" smtClean="0"/>
              <a:t>We At KKSEPL are committed to :</a:t>
            </a:r>
          </a:p>
          <a:p>
            <a:pPr algn="just">
              <a:buFont typeface="Wingdings" pitchFamily="2" charset="2"/>
              <a:buChar char="ü"/>
            </a:pPr>
            <a:r>
              <a:rPr lang="en-US" sz="1600" dirty="0" smtClean="0"/>
              <a:t>Deliver high quality Products &amp; Services conforming to specifications/ regulations of national/ international standards through continual improvement in Quality Management  System.</a:t>
            </a:r>
          </a:p>
          <a:p>
            <a:pPr>
              <a:buFont typeface="Wingdings" pitchFamily="2" charset="2"/>
              <a:buChar char="ü"/>
            </a:pPr>
            <a:endParaRPr lang="en-US" sz="1600" dirty="0" smtClean="0"/>
          </a:p>
          <a:p>
            <a:pPr>
              <a:buFont typeface="Wingdings" pitchFamily="2" charset="2"/>
              <a:buChar char="ü"/>
            </a:pPr>
            <a:r>
              <a:rPr lang="en-US" sz="1600" dirty="0" smtClean="0"/>
              <a:t> Ensure ON TIME delivery to customers.</a:t>
            </a:r>
          </a:p>
          <a:p>
            <a:pPr>
              <a:buFont typeface="Wingdings" pitchFamily="2" charset="2"/>
              <a:buChar char="ü"/>
            </a:pPr>
            <a:endParaRPr lang="en-US" sz="1600" dirty="0" smtClean="0"/>
          </a:p>
          <a:p>
            <a:pPr algn="just">
              <a:buFont typeface="Wingdings" pitchFamily="2" charset="2"/>
              <a:buChar char="ü"/>
            </a:pPr>
            <a:r>
              <a:rPr lang="en-US" sz="1600" dirty="0" smtClean="0"/>
              <a:t>Imparting Health, safety  training and PPE to our employees on the basis of site requirements to  ensure Zero Loss Time Injuries at site.</a:t>
            </a:r>
          </a:p>
          <a:p>
            <a:pPr>
              <a:buFont typeface="Wingdings" pitchFamily="2" charset="2"/>
              <a:buChar char="ü"/>
            </a:pPr>
            <a:endParaRPr lang="en-US" sz="1600" dirty="0" smtClean="0"/>
          </a:p>
          <a:p>
            <a:pPr algn="just">
              <a:buFont typeface="Wingdings" pitchFamily="2" charset="2"/>
              <a:buChar char="ü"/>
            </a:pPr>
            <a:r>
              <a:rPr lang="en-US" sz="1600" dirty="0" smtClean="0"/>
              <a:t> Strictly follow “ Health Safety &amp;  Environment (HSE)’’ policy . </a:t>
            </a:r>
          </a:p>
          <a:p>
            <a:pPr>
              <a:buNone/>
            </a:pPr>
            <a:endParaRPr lang="en-US" b="1" dirty="0" smtClean="0"/>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1288fe3-2287-4ed1-aa7c-43b3f6bac919.JPG"/>
          <p:cNvPicPr>
            <a:picLocks noGrp="1" noChangeAspect="1"/>
          </p:cNvPicPr>
          <p:nvPr>
            <p:ph idx="1"/>
          </p:nvPr>
        </p:nvPicPr>
        <p:blipFill>
          <a:blip r:embed="rId2" cstate="print"/>
          <a:stretch>
            <a:fillRect/>
          </a:stretch>
        </p:blipFill>
        <p:spPr>
          <a:xfrm>
            <a:off x="5638800" y="838200"/>
            <a:ext cx="2915119" cy="4724400"/>
          </a:xfrm>
        </p:spPr>
      </p:pic>
      <p:sp>
        <p:nvSpPr>
          <p:cNvPr id="6" name="Rectangle 5"/>
          <p:cNvSpPr/>
          <p:nvPr/>
        </p:nvSpPr>
        <p:spPr>
          <a:xfrm>
            <a:off x="533400" y="685800"/>
            <a:ext cx="4953000" cy="3631763"/>
          </a:xfrm>
          <a:prstGeom prst="rect">
            <a:avLst/>
          </a:prstGeom>
        </p:spPr>
        <p:txBody>
          <a:bodyPr wrap="square">
            <a:spAutoFit/>
          </a:bodyPr>
          <a:lstStyle/>
          <a:p>
            <a:pPr>
              <a:buNone/>
            </a:pPr>
            <a:r>
              <a:rPr lang="en-US" b="1" u="sng" dirty="0" smtClean="0"/>
              <a:t>QA/QC Policy </a:t>
            </a:r>
          </a:p>
          <a:p>
            <a:pPr>
              <a:buNone/>
            </a:pPr>
            <a:endParaRPr lang="en-US" b="1" u="sng" dirty="0" smtClean="0"/>
          </a:p>
          <a:p>
            <a:pPr algn="just">
              <a:buFont typeface="Wingdings" pitchFamily="2" charset="2"/>
              <a:buChar char="ü"/>
            </a:pPr>
            <a:r>
              <a:rPr lang="en-US" sz="1600" dirty="0" smtClean="0"/>
              <a:t> KKSEPL’s Quality Assurance and control function is systematically applied by a cadre of highly trained and qualified inspection personnel led by our corporate examiner to ensure  100% compliance requirement </a:t>
            </a:r>
          </a:p>
          <a:p>
            <a:pPr>
              <a:buFont typeface="Wingdings" pitchFamily="2" charset="2"/>
              <a:buChar char="ü"/>
            </a:pPr>
            <a:endParaRPr lang="en-US" sz="1600" dirty="0" smtClean="0"/>
          </a:p>
          <a:p>
            <a:pPr algn="just">
              <a:buFont typeface="Wingdings" pitchFamily="2" charset="2"/>
              <a:buChar char="ü"/>
            </a:pPr>
            <a:r>
              <a:rPr lang="en-US" sz="1600" dirty="0" smtClean="0"/>
              <a:t> During the last five </a:t>
            </a:r>
            <a:r>
              <a:rPr lang="en-US" dirty="0" smtClean="0"/>
              <a:t>years</a:t>
            </a:r>
            <a:r>
              <a:rPr lang="en-US" sz="1600" dirty="0" smtClean="0"/>
              <a:t> company has managed to deliver quality products with zero defect as per industrial standard up to the mark of various clients , Company strictly followed the QA/QC policy set-up by their higher management , which is displayed here: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1400" b="1" u="sng" dirty="0" smtClean="0"/>
              <a:t>Achievements </a:t>
            </a:r>
          </a:p>
          <a:p>
            <a:pPr>
              <a:buNone/>
            </a:pPr>
            <a:r>
              <a:rPr lang="en-US" sz="1400" dirty="0" smtClean="0"/>
              <a:t>During the last five years company has managed to achieve 10 million zero loss of man-days in various projects spread out in India. Few appreciation certificates are displayed below </a:t>
            </a:r>
          </a:p>
          <a:p>
            <a:pPr>
              <a:buNone/>
            </a:pPr>
            <a:endParaRPr lang="en-US" sz="1400" dirty="0" smtClean="0"/>
          </a:p>
          <a:p>
            <a:pPr>
              <a:buNone/>
            </a:pPr>
            <a:endParaRPr lang="en-US" dirty="0"/>
          </a:p>
        </p:txBody>
      </p:sp>
      <p:pic>
        <p:nvPicPr>
          <p:cNvPr id="4" name="Picture 3" descr="c8e00dd9-c4a8-403e-b707-907765878cb3.JPG"/>
          <p:cNvPicPr>
            <a:picLocks noChangeAspect="1"/>
          </p:cNvPicPr>
          <p:nvPr/>
        </p:nvPicPr>
        <p:blipFill>
          <a:blip r:embed="rId2" cstate="print"/>
          <a:stretch>
            <a:fillRect/>
          </a:stretch>
        </p:blipFill>
        <p:spPr>
          <a:xfrm>
            <a:off x="5486400" y="1600200"/>
            <a:ext cx="2971800" cy="1676400"/>
          </a:xfrm>
          <a:prstGeom prst="rect">
            <a:avLst/>
          </a:prstGeom>
        </p:spPr>
      </p:pic>
      <p:pic>
        <p:nvPicPr>
          <p:cNvPr id="5" name="Picture 4" descr="35447239-268c-450b-8172-72df1f3a56f2.JPG"/>
          <p:cNvPicPr>
            <a:picLocks noChangeAspect="1"/>
          </p:cNvPicPr>
          <p:nvPr/>
        </p:nvPicPr>
        <p:blipFill>
          <a:blip r:embed="rId3" cstate="print"/>
          <a:stretch>
            <a:fillRect/>
          </a:stretch>
        </p:blipFill>
        <p:spPr>
          <a:xfrm>
            <a:off x="5486400" y="3733800"/>
            <a:ext cx="3051629" cy="1676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4067427-fc2e-4629-a31e-090d1e9d3934.JPG"/>
          <p:cNvPicPr>
            <a:picLocks noGrp="1" noChangeAspect="1"/>
          </p:cNvPicPr>
          <p:nvPr>
            <p:ph idx="1"/>
          </p:nvPr>
        </p:nvPicPr>
        <p:blipFill>
          <a:blip r:embed="rId2" cstate="print"/>
          <a:stretch>
            <a:fillRect/>
          </a:stretch>
        </p:blipFill>
        <p:spPr>
          <a:xfrm>
            <a:off x="6019800" y="3200400"/>
            <a:ext cx="1828800" cy="2058785"/>
          </a:xfrm>
          <a:prstGeom prst="rect">
            <a:avLst/>
          </a:prstGeom>
        </p:spPr>
      </p:pic>
      <p:pic>
        <p:nvPicPr>
          <p:cNvPr id="5" name="Picture 4" descr="b485dce8-d184-44cb-a44c-fe8a49e824e1.JPG"/>
          <p:cNvPicPr>
            <a:picLocks noChangeAspect="1"/>
          </p:cNvPicPr>
          <p:nvPr/>
        </p:nvPicPr>
        <p:blipFill>
          <a:blip r:embed="rId3" cstate="print"/>
          <a:stretch>
            <a:fillRect/>
          </a:stretch>
        </p:blipFill>
        <p:spPr>
          <a:xfrm>
            <a:off x="5943600" y="762000"/>
            <a:ext cx="1905000" cy="228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183880" cy="5257800"/>
          </a:xfrm>
          <a:noFill/>
        </p:spPr>
        <p:txBody>
          <a:bodyPr/>
          <a:lstStyle/>
          <a:p>
            <a:pPr algn="ctr">
              <a:buNone/>
            </a:pPr>
            <a:r>
              <a:rPr lang="en-US" sz="2000" b="1" dirty="0" smtClean="0">
                <a:solidFill>
                  <a:schemeClr val="accent1"/>
                </a:solidFill>
              </a:rPr>
              <a:t>Kamlesh Kumar Singh Engineers Private Limited</a:t>
            </a:r>
            <a:br>
              <a:rPr lang="en-US" sz="2000" b="1" dirty="0" smtClean="0">
                <a:solidFill>
                  <a:schemeClr val="accent1"/>
                </a:solidFill>
              </a:rPr>
            </a:br>
            <a:r>
              <a:rPr lang="en-US" sz="1400" b="1" dirty="0" smtClean="0">
                <a:solidFill>
                  <a:schemeClr val="accent1"/>
                </a:solidFill>
              </a:rPr>
              <a:t>( An ISO 9001:2008 Company)</a:t>
            </a:r>
          </a:p>
          <a:p>
            <a:pPr>
              <a:buNone/>
            </a:pPr>
            <a:r>
              <a:rPr lang="en-US" sz="1800" b="1" dirty="0" smtClean="0"/>
              <a:t> </a:t>
            </a:r>
            <a:r>
              <a:rPr lang="en-US" sz="1800" b="1" dirty="0" smtClean="0"/>
              <a:t>Activities</a:t>
            </a:r>
          </a:p>
          <a:p>
            <a:pPr>
              <a:buNone/>
            </a:pPr>
            <a:r>
              <a:rPr lang="en-US" sz="1400" b="1" dirty="0" smtClean="0"/>
              <a:t>1. </a:t>
            </a:r>
            <a:r>
              <a:rPr lang="en-US" sz="1400" b="1" u="sng" dirty="0" smtClean="0"/>
              <a:t>Execution of Mechanical Work </a:t>
            </a:r>
            <a:endParaRPr lang="en-US" sz="1400" b="1" u="sng" dirty="0" smtClean="0"/>
          </a:p>
          <a:p>
            <a:pPr>
              <a:buNone/>
            </a:pPr>
            <a:r>
              <a:rPr lang="en-US" sz="1400" b="1" dirty="0" smtClean="0"/>
              <a:t> </a:t>
            </a:r>
          </a:p>
          <a:p>
            <a:pPr algn="just">
              <a:buNone/>
            </a:pPr>
            <a:r>
              <a:rPr lang="en-US" sz="1200" b="1" dirty="0" smtClean="0"/>
              <a:t>The company is involved in executing grass root Mechanical work related with fabrication erection of utilities and process piping, installation and alignment of rotary/ static equipments such as pumps, blowers, compressor, heat exchangers etc, fabrication and erection of structural work related with pipe rack and technological structure of plant. Major Such  job executed by us during recent past are listed for information elsewhere in this presentation</a:t>
            </a:r>
          </a:p>
          <a:p>
            <a:pPr>
              <a:buNone/>
            </a:pPr>
            <a:r>
              <a:rPr lang="en-US" sz="1600" b="1" dirty="0" smtClean="0"/>
              <a:t>2</a:t>
            </a:r>
            <a:r>
              <a:rPr lang="en-US" sz="1800" b="1" dirty="0" smtClean="0"/>
              <a:t>. </a:t>
            </a:r>
            <a:r>
              <a:rPr lang="en-US" sz="1400" b="1" u="sng" dirty="0" smtClean="0"/>
              <a:t>Execution </a:t>
            </a:r>
            <a:r>
              <a:rPr lang="en-US" sz="1400" b="1" u="sng" dirty="0" smtClean="0"/>
              <a:t>of Civil Work </a:t>
            </a:r>
            <a:endParaRPr lang="en-US" sz="1800" b="1" u="sng" dirty="0" smtClean="0"/>
          </a:p>
          <a:p>
            <a:pPr>
              <a:buNone/>
            </a:pPr>
            <a:endParaRPr lang="en-US" sz="1800" b="1" u="sng" dirty="0" smtClean="0"/>
          </a:p>
          <a:p>
            <a:pPr algn="just">
              <a:buNone/>
            </a:pPr>
            <a:r>
              <a:rPr lang="en-US" sz="1200" b="1" dirty="0" smtClean="0"/>
              <a:t>M/s KKSEPL is also involved in executing associated industrial civil work required for specific plant. This Specific expertise of company avoid implementation of multi agencies for individual plant and provides better coordination for our Clients</a:t>
            </a:r>
            <a:r>
              <a:rPr lang="en-US" sz="1200" b="1" dirty="0" smtClean="0"/>
              <a:t>.</a:t>
            </a:r>
          </a:p>
          <a:p>
            <a:pPr algn="just">
              <a:buNone/>
            </a:pPr>
            <a:endParaRPr lang="en-US" sz="1200" dirty="0" smtClean="0"/>
          </a:p>
          <a:p>
            <a:pPr algn="just">
              <a:buNone/>
            </a:pPr>
            <a:endParaRPr lang="en-US" sz="1200" b="1" dirty="0" smtClean="0"/>
          </a:p>
          <a:p>
            <a:pPr algn="just">
              <a:buNone/>
            </a:pPr>
            <a:r>
              <a:rPr lang="en-US" sz="1200" b="1" dirty="0" smtClean="0"/>
              <a:t> </a:t>
            </a:r>
            <a:endParaRPr lang="en-US" sz="1600" dirty="0" smtClean="0"/>
          </a:p>
          <a:p>
            <a:pPr>
              <a:buNone/>
            </a:pP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956048"/>
          </a:xfrm>
        </p:spPr>
        <p:txBody>
          <a:bodyPr/>
          <a:lstStyle/>
          <a:p>
            <a:pPr>
              <a:buNone/>
            </a:pPr>
            <a:r>
              <a:rPr lang="en-US" sz="1600" b="1" dirty="0" smtClean="0"/>
              <a:t>3</a:t>
            </a:r>
            <a:r>
              <a:rPr lang="en-US" sz="1800" dirty="0" smtClean="0"/>
              <a:t>.</a:t>
            </a:r>
            <a:r>
              <a:rPr lang="en-US" sz="1400" b="1" u="sng" dirty="0" smtClean="0"/>
              <a:t>Execution of Heavy lift</a:t>
            </a:r>
            <a:endParaRPr lang="en-US" sz="1800" b="1" u="sng" dirty="0" smtClean="0"/>
          </a:p>
          <a:p>
            <a:pPr algn="just">
              <a:buNone/>
            </a:pPr>
            <a:r>
              <a:rPr lang="en-US" sz="1200" b="1" dirty="0" smtClean="0"/>
              <a:t>Company During its experience has executed various critical lifts which call for involvement of heavy duty crane, High standard rigging along with précised lifting tackles. Few of Such Lifts along with their photographs are attached.</a:t>
            </a:r>
          </a:p>
          <a:p>
            <a:pPr>
              <a:buNone/>
            </a:pPr>
            <a:r>
              <a:rPr lang="en-US" sz="1200" b="1" dirty="0" smtClean="0"/>
              <a:t>Haldia ( photographs) 160 T</a:t>
            </a:r>
          </a:p>
          <a:p>
            <a:pPr>
              <a:buNone/>
            </a:pPr>
            <a:r>
              <a:rPr lang="en-US" sz="1200" b="1" dirty="0" smtClean="0"/>
              <a:t>DHDT ( IOCL Baroda) 70 T</a:t>
            </a:r>
          </a:p>
          <a:p>
            <a:pPr>
              <a:buNone/>
            </a:pPr>
            <a:r>
              <a:rPr lang="en-US" sz="1200" b="1" dirty="0" smtClean="0"/>
              <a:t>DHDS Reactor and V 25 (200T &amp;225 T  resp.)</a:t>
            </a:r>
          </a:p>
          <a:p>
            <a:pPr>
              <a:buNone/>
            </a:pPr>
            <a:r>
              <a:rPr lang="en-US" sz="1200" b="1" dirty="0" smtClean="0"/>
              <a:t>Panipat </a:t>
            </a:r>
          </a:p>
          <a:p>
            <a:pPr>
              <a:buNone/>
            </a:pPr>
            <a:r>
              <a:rPr lang="en-US" sz="1600" b="1" dirty="0" smtClean="0"/>
              <a:t>4. </a:t>
            </a:r>
            <a:r>
              <a:rPr lang="en-US" sz="1400" b="1" u="sng" dirty="0" smtClean="0"/>
              <a:t>Execution of Revamp Work </a:t>
            </a:r>
            <a:endParaRPr lang="en-US" sz="1600" b="1" u="sng" dirty="0" smtClean="0"/>
          </a:p>
          <a:p>
            <a:pPr>
              <a:buNone/>
            </a:pPr>
            <a:endParaRPr lang="en-US" sz="1600" b="1" u="sng" dirty="0" smtClean="0"/>
          </a:p>
          <a:p>
            <a:pPr algn="just">
              <a:buNone/>
            </a:pPr>
            <a:r>
              <a:rPr lang="en-US" sz="1200" b="1" dirty="0" smtClean="0"/>
              <a:t>M/s KKSEPL has successfully executed few of revamp works, which are Critically time bounded and directly related with Refinery Production , Such Revamp work involved multi discipline scope and massive resource deployment related with Man- Power, Supervisors and Plant &amp; machineries.</a:t>
            </a:r>
          </a:p>
          <a:p>
            <a:pPr algn="just">
              <a:buNone/>
            </a:pPr>
            <a:endParaRPr lang="en-US" sz="1200" dirty="0" smtClean="0"/>
          </a:p>
          <a:p>
            <a:pPr>
              <a:buNone/>
            </a:pPr>
            <a:r>
              <a:rPr lang="en-US" sz="1400" b="1" dirty="0" smtClean="0"/>
              <a:t>5. </a:t>
            </a:r>
            <a:r>
              <a:rPr lang="en-US" sz="1400" b="1" u="sng" dirty="0" smtClean="0"/>
              <a:t>Execution of Electrical &amp; Instrumentation </a:t>
            </a:r>
          </a:p>
          <a:p>
            <a:pPr>
              <a:buNone/>
            </a:pPr>
            <a:endParaRPr lang="en-US" sz="1400" b="1" u="sng" dirty="0" smtClean="0"/>
          </a:p>
          <a:p>
            <a:pPr algn="just">
              <a:buNone/>
            </a:pPr>
            <a:r>
              <a:rPr lang="en-US" sz="1200" b="1" dirty="0" smtClean="0"/>
              <a:t>M/s KKSEPL is also capable of executing E&amp; I works required for specific plant which excludes deployment of separate agency and provides Single point coordination for Client.</a:t>
            </a:r>
          </a:p>
          <a:p>
            <a:pPr algn="just">
              <a:buNone/>
            </a:pP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a:noFill/>
        </p:spPr>
        <p:txBody>
          <a:bodyPr>
            <a:normAutofit lnSpcReduction="10000"/>
          </a:bodyPr>
          <a:lstStyle/>
          <a:p>
            <a:r>
              <a:rPr lang="en-US" sz="1800" b="1" u="sng" dirty="0" smtClean="0"/>
              <a:t>Storage Tanks &amp; Chimney </a:t>
            </a:r>
          </a:p>
          <a:p>
            <a:pPr>
              <a:buNone/>
            </a:pPr>
            <a:r>
              <a:rPr lang="en-US" sz="1600" dirty="0" smtClean="0"/>
              <a:t>We fabricate and install highest quality storage tanks and proactive services as per the specifications of our clients. We have got the complete manufacturing facilities for all types of stainless steel fabrication of the highest quality to meet any requirement of any plant or project as per drawing and design in various shapes like:</a:t>
            </a:r>
          </a:p>
          <a:p>
            <a:r>
              <a:rPr lang="en-US" sz="1600" dirty="0" smtClean="0"/>
              <a:t>Horizontal Storage tanks ( Floating Roof &amp; Fixed Roof)</a:t>
            </a:r>
          </a:p>
          <a:p>
            <a:r>
              <a:rPr lang="en-US" sz="1600" dirty="0" smtClean="0"/>
              <a:t>Vertical Storage tanks</a:t>
            </a:r>
          </a:p>
          <a:p>
            <a:r>
              <a:rPr lang="en-US" sz="1600" dirty="0" smtClean="0"/>
              <a:t>Elliptical shaped Storage tanks</a:t>
            </a:r>
          </a:p>
          <a:p>
            <a:r>
              <a:rPr lang="en-US" sz="1600" dirty="0" smtClean="0"/>
              <a:t>Dished Shaped Storage tanks</a:t>
            </a:r>
          </a:p>
          <a:p>
            <a:r>
              <a:rPr lang="en-US" sz="1600" dirty="0" smtClean="0"/>
              <a:t>Flat Storage tanks</a:t>
            </a:r>
          </a:p>
          <a:p>
            <a:r>
              <a:rPr lang="en-US" sz="1600" dirty="0" smtClean="0"/>
              <a:t>Conical Head Storage tanks</a:t>
            </a:r>
          </a:p>
          <a:p>
            <a:pPr>
              <a:buNone/>
            </a:pPr>
            <a:r>
              <a:rPr lang="en-US" sz="1600" dirty="0" smtClean="0"/>
              <a:t>Its further stainless steel equipment could be pressure vessels or any other tanks required </a:t>
            </a:r>
            <a:r>
              <a:rPr lang="en-US" sz="1600" dirty="0" smtClean="0"/>
              <a:t>for </a:t>
            </a:r>
            <a:r>
              <a:rPr lang="en-US" sz="1600" dirty="0" smtClean="0"/>
              <a:t>industries.</a:t>
            </a:r>
          </a:p>
          <a:p>
            <a:pPr>
              <a:buNone/>
            </a:pPr>
            <a:r>
              <a:rPr lang="en-US" sz="1600" dirty="0" smtClean="0"/>
              <a:t>We offer our clients a wide array of industry standard storage tanks made from stainless steel , MS, </a:t>
            </a:r>
            <a:r>
              <a:rPr lang="en-US" sz="1600" dirty="0" err="1" smtClean="0"/>
              <a:t>Hastelloy</a:t>
            </a:r>
            <a:r>
              <a:rPr lang="en-US" sz="1600" dirty="0" smtClean="0"/>
              <a:t>, Titanium and Nickel. It is available in wide capacities ranging from 500 liters to 70,000 liters. We offer variety of storage tanks including Vertical and Storage Tanks. Available in Various specifications, the collection is made available to our clients as per their requirements . The Vertical Storage tanks are variedly used in chemical and pharmaceutical industries.</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181600"/>
          </a:xfrm>
          <a:noFill/>
        </p:spPr>
        <p:txBody>
          <a:bodyPr>
            <a:normAutofit lnSpcReduction="10000"/>
          </a:bodyPr>
          <a:lstStyle/>
          <a:p>
            <a:pPr algn="ctr">
              <a:buNone/>
            </a:pPr>
            <a:r>
              <a:rPr lang="en-US" sz="1800" b="1" u="sng" dirty="0" smtClean="0"/>
              <a:t>Major milestones achieved</a:t>
            </a:r>
          </a:p>
          <a:p>
            <a:pPr algn="ctr">
              <a:buNone/>
            </a:pPr>
            <a:r>
              <a:rPr lang="en-US" sz="1400" b="1" dirty="0" smtClean="0"/>
              <a:t>Though M/s KKSEPL has successfully completed many projects from inception to till date with various reputed clients, some of projects highlights are given below.</a:t>
            </a:r>
          </a:p>
          <a:p>
            <a:pPr>
              <a:buFont typeface="Wingdings" pitchFamily="2" charset="2"/>
              <a:buChar char="v"/>
            </a:pPr>
            <a:r>
              <a:rPr lang="en-US" sz="1800" dirty="0" smtClean="0"/>
              <a:t>Revamp of CDU/VDU of IOCL, Panipat Refinery ( P-15 ) </a:t>
            </a:r>
            <a:r>
              <a:rPr lang="en-US" sz="1800" dirty="0" smtClean="0"/>
              <a:t>Project.</a:t>
            </a:r>
            <a:endParaRPr lang="en-US" sz="1800" dirty="0" smtClean="0"/>
          </a:p>
          <a:p>
            <a:pPr>
              <a:buFont typeface="Wingdings" pitchFamily="2" charset="2"/>
              <a:buChar char="v"/>
            </a:pPr>
            <a:r>
              <a:rPr lang="en-US" sz="1800" dirty="0" smtClean="0"/>
              <a:t>Structural Works for INDMAX- FCC &amp; PRU ( EPCM-4) for IOCL Paradip </a:t>
            </a:r>
            <a:r>
              <a:rPr lang="en-US" sz="1800" dirty="0" smtClean="0"/>
              <a:t>Refinery.</a:t>
            </a:r>
            <a:endParaRPr lang="en-US" sz="1800" dirty="0" smtClean="0"/>
          </a:p>
          <a:p>
            <a:pPr>
              <a:buFont typeface="Wingdings" pitchFamily="2" charset="2"/>
              <a:buChar char="v"/>
            </a:pPr>
            <a:r>
              <a:rPr lang="en-US" sz="1800" dirty="0" smtClean="0"/>
              <a:t>Composite works for feed preparation unit (FPU) of IOCL,Haldia </a:t>
            </a:r>
            <a:r>
              <a:rPr lang="en-US" sz="1800" dirty="0" smtClean="0"/>
              <a:t>Refinery.</a:t>
            </a:r>
            <a:endParaRPr lang="en-US" sz="1800" dirty="0" smtClean="0"/>
          </a:p>
          <a:p>
            <a:pPr>
              <a:buFont typeface="Wingdings" pitchFamily="2" charset="2"/>
              <a:buChar char="v"/>
            </a:pPr>
            <a:r>
              <a:rPr lang="en-US" sz="1800" dirty="0" smtClean="0"/>
              <a:t>Structure Equipment and Piping Fabrication erection of MEG Unit of Reliance Refinery and Petrochemical Complex at Jamnagar, </a:t>
            </a:r>
            <a:r>
              <a:rPr lang="en-US" sz="1800" dirty="0" smtClean="0"/>
              <a:t>Gujarat.</a:t>
            </a:r>
            <a:endParaRPr lang="en-US" sz="1800" dirty="0" smtClean="0"/>
          </a:p>
          <a:p>
            <a:pPr>
              <a:buFont typeface="Wingdings" pitchFamily="2" charset="2"/>
              <a:buChar char="v"/>
            </a:pPr>
            <a:r>
              <a:rPr lang="en-US" sz="1800" dirty="0" smtClean="0"/>
              <a:t>Revamp Work Of DHDT unit of Gujarat Refinery at Baroda under BS-IV </a:t>
            </a:r>
            <a:r>
              <a:rPr lang="en-US" sz="1800" dirty="0" smtClean="0"/>
              <a:t>project.</a:t>
            </a:r>
          </a:p>
          <a:p>
            <a:pPr>
              <a:buFont typeface="Wingdings" pitchFamily="2" charset="2"/>
              <a:buChar char="v"/>
            </a:pPr>
            <a:r>
              <a:rPr lang="en-US" sz="1800" dirty="0" smtClean="0"/>
              <a:t>Alloy Steel Piping Works under LSTK-C of Paradip refinery Project at Paradip, Odisha.</a:t>
            </a:r>
          </a:p>
          <a:p>
            <a:pPr>
              <a:buFont typeface="Wingdings" pitchFamily="2" charset="2"/>
              <a:buChar char="v"/>
            </a:pPr>
            <a:r>
              <a:rPr lang="en-US" sz="1800" dirty="0" smtClean="0"/>
              <a:t>Praxair Paradip Project Carried out  Equipment, Piping Fabrication/ Erection job on back to back basis for Hydrogen Reformer Project, Paradip.</a:t>
            </a:r>
            <a:endParaRPr lang="en-US" sz="1800" dirty="0" smtClean="0"/>
          </a:p>
          <a:p>
            <a:pPr>
              <a:buFont typeface="Wingdings" pitchFamily="2" charset="2"/>
              <a:buChar char="v"/>
            </a:pPr>
            <a:endParaRPr lang="en-US" sz="1400" b="1" dirty="0" smtClean="0"/>
          </a:p>
          <a:p>
            <a:pPr algn="ctr">
              <a:buNone/>
            </a:pPr>
            <a:endParaRPr lang="en-US" sz="11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33400"/>
            <a:ext cx="7772400" cy="609600"/>
          </a:xfrm>
        </p:spPr>
        <p:txBody>
          <a:bodyPr>
            <a:noAutofit/>
          </a:bodyPr>
          <a:lstStyle/>
          <a:p>
            <a:pPr algn="ctr"/>
            <a:r>
              <a:rPr lang="en-US" sz="2000" dirty="0" smtClean="0"/>
              <a:t>Kamlesh Kumar Singh Engineers Private Limited</a:t>
            </a:r>
            <a:br>
              <a:rPr lang="en-US" sz="2000" dirty="0" smtClean="0"/>
            </a:br>
            <a:r>
              <a:rPr lang="en-US" sz="1400" dirty="0" smtClean="0"/>
              <a:t>( An ISO 9001:2008 Company)</a:t>
            </a:r>
            <a:endParaRPr lang="en-US" sz="2000" dirty="0"/>
          </a:p>
        </p:txBody>
      </p:sp>
      <p:graphicFrame>
        <p:nvGraphicFramePr>
          <p:cNvPr id="6" name="Diagram 5"/>
          <p:cNvGraphicFramePr/>
          <p:nvPr/>
        </p:nvGraphicFramePr>
        <p:xfrm>
          <a:off x="722376" y="1447800"/>
          <a:ext cx="7772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3238" y="530225"/>
          <a:ext cx="8183562" cy="526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3238" y="530225"/>
          <a:ext cx="8183562" cy="510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000" b="1" dirty="0" smtClean="0"/>
              <a:t>Client’s Details</a:t>
            </a:r>
          </a:p>
          <a:p>
            <a:pPr algn="ctr">
              <a:buNone/>
            </a:pPr>
            <a:endParaRPr lang="en-US" sz="2000" b="1" dirty="0"/>
          </a:p>
        </p:txBody>
      </p:sp>
      <p:pic>
        <p:nvPicPr>
          <p:cNvPr id="4" name="Picture 3" descr="bridgeandroof.jpg"/>
          <p:cNvPicPr>
            <a:picLocks noChangeAspect="1"/>
          </p:cNvPicPr>
          <p:nvPr/>
        </p:nvPicPr>
        <p:blipFill>
          <a:blip r:embed="rId2" cstate="print"/>
          <a:stretch>
            <a:fillRect/>
          </a:stretch>
        </p:blipFill>
        <p:spPr>
          <a:xfrm>
            <a:off x="7391400" y="1219200"/>
            <a:ext cx="1219200" cy="685800"/>
          </a:xfrm>
          <a:prstGeom prst="rect">
            <a:avLst/>
          </a:prstGeom>
        </p:spPr>
      </p:pic>
      <p:pic>
        <p:nvPicPr>
          <p:cNvPr id="5" name="Picture 4" descr="EILLOGO.png"/>
          <p:cNvPicPr>
            <a:picLocks noChangeAspect="1"/>
          </p:cNvPicPr>
          <p:nvPr/>
        </p:nvPicPr>
        <p:blipFill>
          <a:blip r:embed="rId3" cstate="print"/>
          <a:stretch>
            <a:fillRect/>
          </a:stretch>
        </p:blipFill>
        <p:spPr>
          <a:xfrm>
            <a:off x="685800" y="1219201"/>
            <a:ext cx="1524000" cy="761999"/>
          </a:xfrm>
          <a:prstGeom prst="rect">
            <a:avLst/>
          </a:prstGeom>
        </p:spPr>
      </p:pic>
      <p:pic>
        <p:nvPicPr>
          <p:cNvPr id="6" name="Picture 5" descr="IndianOilLogo1024x768.jpg"/>
          <p:cNvPicPr>
            <a:picLocks noChangeAspect="1"/>
          </p:cNvPicPr>
          <p:nvPr/>
        </p:nvPicPr>
        <p:blipFill>
          <a:blip r:embed="rId4" cstate="print"/>
          <a:stretch>
            <a:fillRect/>
          </a:stretch>
        </p:blipFill>
        <p:spPr>
          <a:xfrm>
            <a:off x="2514600" y="1219200"/>
            <a:ext cx="1524000" cy="762000"/>
          </a:xfrm>
          <a:prstGeom prst="rect">
            <a:avLst/>
          </a:prstGeom>
        </p:spPr>
      </p:pic>
      <p:pic>
        <p:nvPicPr>
          <p:cNvPr id="9" name="Picture 8" descr="iot.gif"/>
          <p:cNvPicPr>
            <a:picLocks noChangeAspect="1"/>
          </p:cNvPicPr>
          <p:nvPr/>
        </p:nvPicPr>
        <p:blipFill>
          <a:blip r:embed="rId5" cstate="print"/>
          <a:stretch>
            <a:fillRect/>
          </a:stretch>
        </p:blipFill>
        <p:spPr>
          <a:xfrm>
            <a:off x="4191000" y="1219200"/>
            <a:ext cx="1447800" cy="762000"/>
          </a:xfrm>
          <a:prstGeom prst="rect">
            <a:avLst/>
          </a:prstGeom>
        </p:spPr>
      </p:pic>
      <p:pic>
        <p:nvPicPr>
          <p:cNvPr id="10" name="Picture 9" descr="IOTEP.jpg"/>
          <p:cNvPicPr>
            <a:picLocks noChangeAspect="1"/>
          </p:cNvPicPr>
          <p:nvPr/>
        </p:nvPicPr>
        <p:blipFill>
          <a:blip r:embed="rId6" cstate="print"/>
          <a:stretch>
            <a:fillRect/>
          </a:stretch>
        </p:blipFill>
        <p:spPr>
          <a:xfrm>
            <a:off x="5867400" y="1219201"/>
            <a:ext cx="1371600" cy="761999"/>
          </a:xfrm>
          <a:prstGeom prst="rect">
            <a:avLst/>
          </a:prstGeom>
        </p:spPr>
      </p:pic>
      <p:pic>
        <p:nvPicPr>
          <p:cNvPr id="11" name="Picture 10" descr="kazstroyserviceslogo.jpg"/>
          <p:cNvPicPr>
            <a:picLocks noChangeAspect="1"/>
          </p:cNvPicPr>
          <p:nvPr/>
        </p:nvPicPr>
        <p:blipFill>
          <a:blip r:embed="rId7" cstate="print"/>
          <a:stretch>
            <a:fillRect/>
          </a:stretch>
        </p:blipFill>
        <p:spPr>
          <a:xfrm>
            <a:off x="609600" y="2209800"/>
            <a:ext cx="1524000" cy="609600"/>
          </a:xfrm>
          <a:prstGeom prst="rect">
            <a:avLst/>
          </a:prstGeom>
        </p:spPr>
      </p:pic>
      <p:pic>
        <p:nvPicPr>
          <p:cNvPr id="12" name="Picture 11" descr="LTLOGO.png"/>
          <p:cNvPicPr>
            <a:picLocks noChangeAspect="1"/>
          </p:cNvPicPr>
          <p:nvPr/>
        </p:nvPicPr>
        <p:blipFill>
          <a:blip r:embed="rId8" cstate="print"/>
          <a:stretch>
            <a:fillRect/>
          </a:stretch>
        </p:blipFill>
        <p:spPr>
          <a:xfrm>
            <a:off x="2514599" y="2209800"/>
            <a:ext cx="1447801" cy="685800"/>
          </a:xfrm>
          <a:prstGeom prst="rect">
            <a:avLst/>
          </a:prstGeom>
        </p:spPr>
      </p:pic>
      <p:pic>
        <p:nvPicPr>
          <p:cNvPr id="13" name="Picture 12" descr="NaftoGaz_-_Logo.gif"/>
          <p:cNvPicPr>
            <a:picLocks noChangeAspect="1"/>
          </p:cNvPicPr>
          <p:nvPr/>
        </p:nvPicPr>
        <p:blipFill>
          <a:blip r:embed="rId9" cstate="print"/>
          <a:stretch>
            <a:fillRect/>
          </a:stretch>
        </p:blipFill>
        <p:spPr>
          <a:xfrm>
            <a:off x="4191000" y="2209800"/>
            <a:ext cx="1447800" cy="685800"/>
          </a:xfrm>
          <a:prstGeom prst="rect">
            <a:avLst/>
          </a:prstGeom>
        </p:spPr>
      </p:pic>
      <p:pic>
        <p:nvPicPr>
          <p:cNvPr id="14" name="Picture 13" descr="TechnipFMC_PLC_Logo.jpg"/>
          <p:cNvPicPr>
            <a:picLocks noChangeAspect="1"/>
          </p:cNvPicPr>
          <p:nvPr/>
        </p:nvPicPr>
        <p:blipFill>
          <a:blip r:embed="rId10" cstate="print"/>
          <a:stretch>
            <a:fillRect/>
          </a:stretch>
        </p:blipFill>
        <p:spPr>
          <a:xfrm>
            <a:off x="5867400" y="2209800"/>
            <a:ext cx="1371600" cy="685800"/>
          </a:xfrm>
          <a:prstGeom prst="rect">
            <a:avLst/>
          </a:prstGeom>
        </p:spPr>
      </p:pic>
      <p:pic>
        <p:nvPicPr>
          <p:cNvPr id="15" name="Picture 14" descr="UHDELOGO.jpg"/>
          <p:cNvPicPr>
            <a:picLocks noChangeAspect="1"/>
          </p:cNvPicPr>
          <p:nvPr/>
        </p:nvPicPr>
        <p:blipFill>
          <a:blip r:embed="rId11" cstate="print"/>
          <a:stretch>
            <a:fillRect/>
          </a:stretch>
        </p:blipFill>
        <p:spPr>
          <a:xfrm>
            <a:off x="7315200" y="2209800"/>
            <a:ext cx="1295400" cy="685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p:spPr>
        <p:txBody>
          <a:bodyPr/>
          <a:lstStyle/>
          <a:p>
            <a:pPr algn="ctr">
              <a:buNone/>
            </a:pPr>
            <a:r>
              <a:rPr lang="en-US" sz="1600" b="1" dirty="0" smtClean="0">
                <a:solidFill>
                  <a:schemeClr val="accent1"/>
                </a:solidFill>
              </a:rPr>
              <a:t>Kamlesh Kumar Singh Engineers Private Limited</a:t>
            </a:r>
            <a:br>
              <a:rPr lang="en-US" sz="1600" b="1" dirty="0" smtClean="0">
                <a:solidFill>
                  <a:schemeClr val="accent1"/>
                </a:solidFill>
              </a:rPr>
            </a:br>
            <a:r>
              <a:rPr lang="en-US" sz="1100" b="1" dirty="0" smtClean="0">
                <a:solidFill>
                  <a:schemeClr val="accent1"/>
                </a:solidFill>
              </a:rPr>
              <a:t>( An ISO 9001:2008 Company)</a:t>
            </a:r>
          </a:p>
          <a:p>
            <a:pPr>
              <a:buNone/>
            </a:pPr>
            <a:r>
              <a:rPr lang="en-US" sz="1200" b="1" u="sng" dirty="0" smtClean="0"/>
              <a:t>Work Executed In Last Five Years</a:t>
            </a:r>
          </a:p>
          <a:p>
            <a:pPr>
              <a:buNone/>
            </a:pPr>
            <a:endParaRPr lang="en-US" dirty="0"/>
          </a:p>
        </p:txBody>
      </p:sp>
      <p:graphicFrame>
        <p:nvGraphicFramePr>
          <p:cNvPr id="4" name="Table 3"/>
          <p:cNvGraphicFramePr>
            <a:graphicFrameLocks noGrp="1"/>
          </p:cNvGraphicFramePr>
          <p:nvPr/>
        </p:nvGraphicFramePr>
        <p:xfrm>
          <a:off x="609598" y="1371600"/>
          <a:ext cx="7696202" cy="4419600"/>
        </p:xfrm>
        <a:graphic>
          <a:graphicData uri="http://schemas.openxmlformats.org/drawingml/2006/table">
            <a:tbl>
              <a:tblPr firstRow="1" bandRow="1">
                <a:tableStyleId>{5C22544A-7EE6-4342-B048-85BDC9FD1C3A}</a:tableStyleId>
              </a:tblPr>
              <a:tblGrid>
                <a:gridCol w="522761"/>
                <a:gridCol w="2788058"/>
                <a:gridCol w="1655409"/>
                <a:gridCol w="1481156"/>
                <a:gridCol w="1248818"/>
              </a:tblGrid>
              <a:tr h="370840">
                <a:tc>
                  <a:txBody>
                    <a:bodyPr/>
                    <a:lstStyle/>
                    <a:p>
                      <a:pPr algn="ctr"/>
                      <a:r>
                        <a:rPr lang="en-US" sz="1100" dirty="0" smtClean="0"/>
                        <a:t>Sr. No.</a:t>
                      </a:r>
                      <a:endParaRPr lang="en-US" sz="1100" dirty="0"/>
                    </a:p>
                  </a:txBody>
                  <a:tcPr/>
                </a:tc>
                <a:tc>
                  <a:txBody>
                    <a:bodyPr/>
                    <a:lstStyle/>
                    <a:p>
                      <a:pPr algn="ctr"/>
                      <a:r>
                        <a:rPr lang="en-US" sz="1100" dirty="0" smtClean="0"/>
                        <a:t>Name of</a:t>
                      </a:r>
                      <a:r>
                        <a:rPr lang="en-US" sz="1100" baseline="0" dirty="0" smtClean="0"/>
                        <a:t> the Work &amp; WO No.</a:t>
                      </a:r>
                      <a:endParaRPr lang="en-US" sz="1100" dirty="0"/>
                    </a:p>
                  </a:txBody>
                  <a:tcPr/>
                </a:tc>
                <a:tc>
                  <a:txBody>
                    <a:bodyPr/>
                    <a:lstStyle/>
                    <a:p>
                      <a:pPr algn="ctr"/>
                      <a:r>
                        <a:rPr lang="en-US" sz="1100" dirty="0" smtClean="0"/>
                        <a:t>Client’s Name</a:t>
                      </a:r>
                      <a:endParaRPr lang="en-US" sz="1100" dirty="0"/>
                    </a:p>
                  </a:txBody>
                  <a:tcPr/>
                </a:tc>
                <a:tc>
                  <a:txBody>
                    <a:bodyPr/>
                    <a:lstStyle/>
                    <a:p>
                      <a:pPr algn="ctr"/>
                      <a:r>
                        <a:rPr lang="en-US" sz="1100" dirty="0" smtClean="0"/>
                        <a:t>Executed Value</a:t>
                      </a:r>
                      <a:r>
                        <a:rPr lang="en-US" sz="1100" baseline="0" dirty="0" smtClean="0"/>
                        <a:t> (LACs)</a:t>
                      </a:r>
                      <a:endParaRPr lang="en-US" sz="1100" dirty="0"/>
                    </a:p>
                  </a:txBody>
                  <a:tcPr/>
                </a:tc>
                <a:tc>
                  <a:txBody>
                    <a:bodyPr/>
                    <a:lstStyle/>
                    <a:p>
                      <a:pPr algn="ctr"/>
                      <a:r>
                        <a:rPr lang="en-US" sz="1100" dirty="0" smtClean="0"/>
                        <a:t>Year Of</a:t>
                      </a:r>
                      <a:r>
                        <a:rPr lang="en-US" sz="1100" baseline="0" dirty="0" smtClean="0"/>
                        <a:t> Completion</a:t>
                      </a:r>
                      <a:endParaRPr lang="en-US" sz="1100" dirty="0"/>
                    </a:p>
                  </a:txBody>
                  <a:tcPr/>
                </a:tc>
              </a:tr>
              <a:tr h="370840">
                <a:tc>
                  <a:txBody>
                    <a:bodyPr/>
                    <a:lstStyle/>
                    <a:p>
                      <a:pPr algn="ctr"/>
                      <a:r>
                        <a:rPr lang="en-US" sz="1100" b="1" dirty="0" smtClean="0"/>
                        <a:t>1</a:t>
                      </a:r>
                      <a:endParaRPr lang="en-US" sz="1100" b="1" dirty="0"/>
                    </a:p>
                  </a:txBody>
                  <a:tcPr/>
                </a:tc>
                <a:tc>
                  <a:txBody>
                    <a:bodyPr/>
                    <a:lstStyle/>
                    <a:p>
                      <a:pPr algn="ctr"/>
                      <a:r>
                        <a:rPr lang="en-US" sz="1100" b="1" dirty="0" smtClean="0"/>
                        <a:t>Additional structural works for INDMAX (FCC) &amp; PRU</a:t>
                      </a:r>
                      <a:r>
                        <a:rPr lang="en-US" sz="1100" b="1" baseline="0" dirty="0" smtClean="0"/>
                        <a:t> (EPCM-4) of Paradip Refinery Project</a:t>
                      </a:r>
                      <a:endParaRPr lang="en-US" sz="1100" b="1" dirty="0"/>
                    </a:p>
                  </a:txBody>
                  <a:tcPr/>
                </a:tc>
                <a:tc>
                  <a:txBody>
                    <a:bodyPr/>
                    <a:lstStyle/>
                    <a:p>
                      <a:pPr algn="ctr"/>
                      <a:r>
                        <a:rPr lang="en-US" sz="1100" b="1" dirty="0" smtClean="0"/>
                        <a:t>IOCL. Paradip. Odisha</a:t>
                      </a:r>
                      <a:endParaRPr lang="en-US" sz="1100" b="1" dirty="0"/>
                    </a:p>
                  </a:txBody>
                  <a:tcPr/>
                </a:tc>
                <a:tc>
                  <a:txBody>
                    <a:bodyPr/>
                    <a:lstStyle/>
                    <a:p>
                      <a:pPr algn="ctr"/>
                      <a:r>
                        <a:rPr lang="en-US" sz="1100" b="1" dirty="0" smtClean="0"/>
                        <a:t>3971.00</a:t>
                      </a:r>
                      <a:endParaRPr lang="en-US" sz="1100" b="1" dirty="0"/>
                    </a:p>
                  </a:txBody>
                  <a:tcPr/>
                </a:tc>
                <a:tc>
                  <a:txBody>
                    <a:bodyPr/>
                    <a:lstStyle/>
                    <a:p>
                      <a:pPr algn="ctr"/>
                      <a:r>
                        <a:rPr lang="en-US" sz="1100" b="1" dirty="0" smtClean="0"/>
                        <a:t>2014</a:t>
                      </a:r>
                      <a:endParaRPr lang="en-US" sz="1100" b="1" dirty="0"/>
                    </a:p>
                  </a:txBody>
                  <a:tcPr/>
                </a:tc>
              </a:tr>
              <a:tr h="370840">
                <a:tc>
                  <a:txBody>
                    <a:bodyPr/>
                    <a:lstStyle/>
                    <a:p>
                      <a:pPr algn="ctr"/>
                      <a:r>
                        <a:rPr lang="en-US" sz="1100" b="1" dirty="0" smtClean="0"/>
                        <a:t>2</a:t>
                      </a:r>
                      <a:endParaRPr lang="en-US" sz="1100" b="1" dirty="0"/>
                    </a:p>
                  </a:txBody>
                  <a:tcPr/>
                </a:tc>
                <a:tc>
                  <a:txBody>
                    <a:bodyPr/>
                    <a:lstStyle/>
                    <a:p>
                      <a:pPr algn="ctr"/>
                      <a:r>
                        <a:rPr lang="en-US" sz="1100" b="1" dirty="0" smtClean="0"/>
                        <a:t>Equipment,</a:t>
                      </a:r>
                      <a:r>
                        <a:rPr lang="en-US" sz="1100" b="1" baseline="0" dirty="0" smtClean="0"/>
                        <a:t> Piping fabrication/erection job for Hydrogen Praxair projects</a:t>
                      </a:r>
                      <a:endParaRPr lang="en-US" sz="1100" b="1" dirty="0"/>
                    </a:p>
                  </a:txBody>
                  <a:tcPr/>
                </a:tc>
                <a:tc>
                  <a:txBody>
                    <a:bodyPr/>
                    <a:lstStyle/>
                    <a:p>
                      <a:pPr algn="ctr"/>
                      <a:r>
                        <a:rPr lang="en-US" sz="1100" b="1" dirty="0" smtClean="0"/>
                        <a:t>IOCL, Paradip. Odisha</a:t>
                      </a:r>
                      <a:endParaRPr lang="en-US" sz="1100" b="1" dirty="0"/>
                    </a:p>
                  </a:txBody>
                  <a:tcPr/>
                </a:tc>
                <a:tc>
                  <a:txBody>
                    <a:bodyPr/>
                    <a:lstStyle/>
                    <a:p>
                      <a:pPr algn="ctr"/>
                      <a:r>
                        <a:rPr lang="en-US" sz="1100" b="1" dirty="0" smtClean="0"/>
                        <a:t>1511.36</a:t>
                      </a:r>
                      <a:endParaRPr lang="en-US" sz="1100" b="1" dirty="0"/>
                    </a:p>
                  </a:txBody>
                  <a:tcPr/>
                </a:tc>
                <a:tc>
                  <a:txBody>
                    <a:bodyPr/>
                    <a:lstStyle/>
                    <a:p>
                      <a:pPr algn="ctr"/>
                      <a:r>
                        <a:rPr lang="en-US" sz="1100" b="1" dirty="0" smtClean="0"/>
                        <a:t>2014</a:t>
                      </a:r>
                      <a:endParaRPr lang="en-US" sz="1100" b="1" dirty="0"/>
                    </a:p>
                  </a:txBody>
                  <a:tcPr/>
                </a:tc>
              </a:tr>
              <a:tr h="370840">
                <a:tc>
                  <a:txBody>
                    <a:bodyPr/>
                    <a:lstStyle/>
                    <a:p>
                      <a:pPr algn="ctr"/>
                      <a:r>
                        <a:rPr lang="en-US" sz="1100" b="1" dirty="0" smtClean="0"/>
                        <a:t>3</a:t>
                      </a:r>
                      <a:endParaRPr lang="en-US" sz="1100" b="1" dirty="0"/>
                    </a:p>
                  </a:txBody>
                  <a:tcPr/>
                </a:tc>
                <a:tc>
                  <a:txBody>
                    <a:bodyPr/>
                    <a:lstStyle/>
                    <a:p>
                      <a:pPr algn="ctr"/>
                      <a:r>
                        <a:rPr lang="en-US" sz="1100" b="1" dirty="0" smtClean="0"/>
                        <a:t>Alloy Steel Piping works</a:t>
                      </a:r>
                      <a:endParaRPr lang="en-US" sz="1100" b="1" dirty="0"/>
                    </a:p>
                  </a:txBody>
                  <a:tcPr/>
                </a:tc>
                <a:tc>
                  <a:txBody>
                    <a:bodyPr/>
                    <a:lstStyle/>
                    <a:p>
                      <a:pPr algn="ctr"/>
                      <a:r>
                        <a:rPr lang="en-US" sz="1100" b="1" dirty="0" smtClean="0"/>
                        <a:t>IOCL, Paradip,</a:t>
                      </a:r>
                    </a:p>
                    <a:p>
                      <a:pPr algn="ctr"/>
                      <a:r>
                        <a:rPr lang="en-US" sz="1100" b="1" dirty="0" smtClean="0"/>
                        <a:t>Odisha</a:t>
                      </a:r>
                      <a:endParaRPr lang="en-US" sz="1100" b="1" dirty="0"/>
                    </a:p>
                  </a:txBody>
                  <a:tcPr/>
                </a:tc>
                <a:tc>
                  <a:txBody>
                    <a:bodyPr/>
                    <a:lstStyle/>
                    <a:p>
                      <a:pPr algn="ctr"/>
                      <a:r>
                        <a:rPr lang="en-US" sz="1100" b="1" dirty="0" smtClean="0"/>
                        <a:t>1831.00</a:t>
                      </a:r>
                      <a:endParaRPr lang="en-US" sz="1100" b="1" dirty="0"/>
                    </a:p>
                  </a:txBody>
                  <a:tcPr/>
                </a:tc>
                <a:tc>
                  <a:txBody>
                    <a:bodyPr/>
                    <a:lstStyle/>
                    <a:p>
                      <a:pPr algn="ctr"/>
                      <a:r>
                        <a:rPr lang="en-US" sz="1100" b="1" dirty="0" smtClean="0"/>
                        <a:t>2015</a:t>
                      </a:r>
                      <a:endParaRPr lang="en-US" sz="1100" b="1" dirty="0"/>
                    </a:p>
                  </a:txBody>
                  <a:tcPr/>
                </a:tc>
              </a:tr>
              <a:tr h="370840">
                <a:tc>
                  <a:txBody>
                    <a:bodyPr/>
                    <a:lstStyle/>
                    <a:p>
                      <a:pPr algn="ctr"/>
                      <a:r>
                        <a:rPr lang="en-US" sz="1100" b="1" dirty="0" smtClean="0"/>
                        <a:t>4</a:t>
                      </a:r>
                      <a:endParaRPr lang="en-US" sz="1100" b="1" dirty="0"/>
                    </a:p>
                  </a:txBody>
                  <a:tcPr/>
                </a:tc>
                <a:tc>
                  <a:txBody>
                    <a:bodyPr/>
                    <a:lstStyle/>
                    <a:p>
                      <a:pPr algn="ctr"/>
                      <a:r>
                        <a:rPr lang="en-US" sz="1100" b="1" dirty="0" smtClean="0"/>
                        <a:t>Mech. Works including piping,</a:t>
                      </a:r>
                      <a:r>
                        <a:rPr lang="en-US" sz="1100" b="1" baseline="0" dirty="0" smtClean="0"/>
                        <a:t> structural, equipment erection,insulation &amp; Painting works for CDU/VDU unit</a:t>
                      </a:r>
                      <a:endParaRPr lang="en-US" sz="1100" b="1" dirty="0"/>
                    </a:p>
                  </a:txBody>
                  <a:tcPr/>
                </a:tc>
                <a:tc>
                  <a:txBody>
                    <a:bodyPr/>
                    <a:lstStyle/>
                    <a:p>
                      <a:pPr algn="ctr"/>
                      <a:r>
                        <a:rPr lang="en-US" sz="1100" b="1" dirty="0" smtClean="0"/>
                        <a:t>IOCL,</a:t>
                      </a:r>
                      <a:r>
                        <a:rPr lang="en-US" sz="1100" b="1" baseline="0" dirty="0" smtClean="0"/>
                        <a:t> Panipat, Haryana</a:t>
                      </a:r>
                      <a:endParaRPr lang="en-US" sz="1100" b="1" dirty="0"/>
                    </a:p>
                  </a:txBody>
                  <a:tcPr/>
                </a:tc>
                <a:tc>
                  <a:txBody>
                    <a:bodyPr/>
                    <a:lstStyle/>
                    <a:p>
                      <a:pPr algn="ctr"/>
                      <a:r>
                        <a:rPr lang="en-US" sz="1100" b="1" dirty="0" smtClean="0"/>
                        <a:t>2351.00</a:t>
                      </a:r>
                      <a:endParaRPr lang="en-US" sz="1100" b="1" dirty="0"/>
                    </a:p>
                  </a:txBody>
                  <a:tcPr/>
                </a:tc>
                <a:tc>
                  <a:txBody>
                    <a:bodyPr/>
                    <a:lstStyle/>
                    <a:p>
                      <a:pPr algn="ctr"/>
                      <a:r>
                        <a:rPr lang="en-US" sz="1100" b="1" dirty="0" smtClean="0"/>
                        <a:t>2011</a:t>
                      </a:r>
                      <a:endParaRPr lang="en-US" sz="1100" b="1" dirty="0"/>
                    </a:p>
                  </a:txBody>
                  <a:tcPr/>
                </a:tc>
              </a:tr>
              <a:tr h="370840">
                <a:tc>
                  <a:txBody>
                    <a:bodyPr/>
                    <a:lstStyle/>
                    <a:p>
                      <a:pPr algn="ctr"/>
                      <a:r>
                        <a:rPr lang="en-US" sz="1100" b="1" dirty="0" smtClean="0"/>
                        <a:t>5</a:t>
                      </a:r>
                      <a:endParaRPr lang="en-US" sz="1100" b="1" dirty="0"/>
                    </a:p>
                  </a:txBody>
                  <a:tcPr/>
                </a:tc>
                <a:tc>
                  <a:txBody>
                    <a:bodyPr/>
                    <a:lstStyle/>
                    <a:p>
                      <a:pPr algn="ctr"/>
                      <a:r>
                        <a:rPr lang="en-US" sz="1100" b="1" dirty="0" smtClean="0"/>
                        <a:t>Mechanical Works For</a:t>
                      </a:r>
                      <a:r>
                        <a:rPr lang="en-US" sz="1100" b="1" baseline="0" dirty="0" smtClean="0"/>
                        <a:t> Butene-1 Project at PNCP,IOCL</a:t>
                      </a:r>
                      <a:endParaRPr lang="en-US" sz="1100" b="1" dirty="0"/>
                    </a:p>
                  </a:txBody>
                  <a:tcPr/>
                </a:tc>
                <a:tc>
                  <a:txBody>
                    <a:bodyPr/>
                    <a:lstStyle/>
                    <a:p>
                      <a:pPr algn="ctr"/>
                      <a:r>
                        <a:rPr lang="en-US" sz="1100" b="1" dirty="0" smtClean="0"/>
                        <a:t>IOCL, Panipat, Haryana</a:t>
                      </a:r>
                      <a:endParaRPr lang="en-US" sz="1100" b="1" dirty="0"/>
                    </a:p>
                  </a:txBody>
                  <a:tcPr/>
                </a:tc>
                <a:tc>
                  <a:txBody>
                    <a:bodyPr/>
                    <a:lstStyle/>
                    <a:p>
                      <a:pPr algn="ctr"/>
                      <a:r>
                        <a:rPr lang="en-US" sz="1100" b="1" dirty="0" smtClean="0"/>
                        <a:t>1714.69</a:t>
                      </a:r>
                      <a:endParaRPr lang="en-US" sz="1100" b="1" dirty="0"/>
                    </a:p>
                  </a:txBody>
                  <a:tcPr/>
                </a:tc>
                <a:tc>
                  <a:txBody>
                    <a:bodyPr/>
                    <a:lstStyle/>
                    <a:p>
                      <a:pPr algn="ctr"/>
                      <a:r>
                        <a:rPr lang="en-US" sz="1100" b="1" dirty="0" smtClean="0"/>
                        <a:t>2014</a:t>
                      </a:r>
                      <a:endParaRPr lang="en-US" sz="1100" b="1" dirty="0"/>
                    </a:p>
                  </a:txBody>
                  <a:tcPr/>
                </a:tc>
              </a:tr>
              <a:tr h="370840">
                <a:tc>
                  <a:txBody>
                    <a:bodyPr/>
                    <a:lstStyle/>
                    <a:p>
                      <a:pPr algn="ctr"/>
                      <a:r>
                        <a:rPr lang="en-US" sz="1100" b="1" dirty="0" smtClean="0"/>
                        <a:t>6</a:t>
                      </a:r>
                      <a:endParaRPr lang="en-US" sz="1100" b="1" dirty="0"/>
                    </a:p>
                  </a:txBody>
                  <a:tcPr/>
                </a:tc>
                <a:tc>
                  <a:txBody>
                    <a:bodyPr/>
                    <a:lstStyle/>
                    <a:p>
                      <a:pPr algn="ctr"/>
                      <a:r>
                        <a:rPr lang="en-US" sz="1100" b="1" dirty="0" smtClean="0"/>
                        <a:t>Mechanical</a:t>
                      </a:r>
                      <a:r>
                        <a:rPr lang="en-US" sz="1100" b="1" baseline="0" dirty="0" smtClean="0"/>
                        <a:t>, equipment  and piping works for FCCU &amp; PRU revamp project</a:t>
                      </a:r>
                      <a:endParaRPr lang="en-US" sz="1100" b="1" dirty="0"/>
                    </a:p>
                  </a:txBody>
                  <a:tcPr/>
                </a:tc>
                <a:tc>
                  <a:txBody>
                    <a:bodyPr/>
                    <a:lstStyle/>
                    <a:p>
                      <a:pPr algn="ctr"/>
                      <a:r>
                        <a:rPr lang="en-US" sz="1100" b="1" dirty="0" smtClean="0"/>
                        <a:t>IOCL, Mathura,</a:t>
                      </a:r>
                      <a:r>
                        <a:rPr lang="en-US" sz="1100" b="1" baseline="0" dirty="0" smtClean="0"/>
                        <a:t> UP</a:t>
                      </a:r>
                      <a:endParaRPr lang="en-US" sz="1100" b="1" dirty="0"/>
                    </a:p>
                  </a:txBody>
                  <a:tcPr/>
                </a:tc>
                <a:tc>
                  <a:txBody>
                    <a:bodyPr/>
                    <a:lstStyle/>
                    <a:p>
                      <a:pPr algn="ctr"/>
                      <a:r>
                        <a:rPr lang="en-US" sz="1100" b="1" dirty="0" smtClean="0"/>
                        <a:t>1326.84</a:t>
                      </a:r>
                      <a:endParaRPr lang="en-US" sz="1100" b="1" dirty="0"/>
                    </a:p>
                  </a:txBody>
                  <a:tcPr/>
                </a:tc>
                <a:tc>
                  <a:txBody>
                    <a:bodyPr/>
                    <a:lstStyle/>
                    <a:p>
                      <a:pPr algn="ctr"/>
                      <a:r>
                        <a:rPr lang="en-US" sz="1100" b="1" dirty="0" smtClean="0"/>
                        <a:t>2014</a:t>
                      </a:r>
                      <a:endParaRPr lang="en-US" sz="1100" b="1" dirty="0"/>
                    </a:p>
                  </a:txBody>
                  <a:tcPr/>
                </a:tc>
              </a:tr>
              <a:tr h="370840">
                <a:tc>
                  <a:txBody>
                    <a:bodyPr/>
                    <a:lstStyle/>
                    <a:p>
                      <a:pPr algn="ctr"/>
                      <a:r>
                        <a:rPr lang="en-US" sz="1100" b="1" dirty="0" smtClean="0"/>
                        <a:t>7</a:t>
                      </a:r>
                      <a:endParaRPr lang="en-US" sz="1100" b="1" dirty="0"/>
                    </a:p>
                  </a:txBody>
                  <a:tcPr/>
                </a:tc>
                <a:tc>
                  <a:txBody>
                    <a:bodyPr/>
                    <a:lstStyle/>
                    <a:p>
                      <a:pPr algn="ctr"/>
                      <a:r>
                        <a:rPr lang="en-US" sz="1100" b="1" dirty="0" smtClean="0"/>
                        <a:t>Mechanical Works for ISRL, Panipat , Haryana</a:t>
                      </a:r>
                      <a:endParaRPr lang="en-US" sz="1100" b="1" dirty="0"/>
                    </a:p>
                  </a:txBody>
                  <a:tcPr/>
                </a:tc>
                <a:tc>
                  <a:txBody>
                    <a:bodyPr/>
                    <a:lstStyle/>
                    <a:p>
                      <a:pPr algn="ctr"/>
                      <a:r>
                        <a:rPr lang="en-US" sz="1100" b="1" dirty="0" smtClean="0"/>
                        <a:t>Indian Synthetic Rubber</a:t>
                      </a:r>
                      <a:r>
                        <a:rPr lang="en-US" sz="1100" b="1" baseline="0" dirty="0" smtClean="0"/>
                        <a:t> ltd, Panipat</a:t>
                      </a:r>
                      <a:endParaRPr lang="en-US" sz="1100" b="1" dirty="0"/>
                    </a:p>
                  </a:txBody>
                  <a:tcPr/>
                </a:tc>
                <a:tc>
                  <a:txBody>
                    <a:bodyPr/>
                    <a:lstStyle/>
                    <a:p>
                      <a:pPr algn="ctr"/>
                      <a:r>
                        <a:rPr lang="en-US" sz="1100" b="1" dirty="0" smtClean="0"/>
                        <a:t>1633.80</a:t>
                      </a:r>
                      <a:endParaRPr lang="en-US" sz="1100" b="1" dirty="0"/>
                    </a:p>
                  </a:txBody>
                  <a:tcPr/>
                </a:tc>
                <a:tc>
                  <a:txBody>
                    <a:bodyPr/>
                    <a:lstStyle/>
                    <a:p>
                      <a:pPr algn="ctr"/>
                      <a:r>
                        <a:rPr lang="en-US" sz="1100" b="1" dirty="0" smtClean="0"/>
                        <a:t>2013</a:t>
                      </a:r>
                      <a:endParaRPr lang="en-US" sz="1100" b="1"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533400"/>
          <a:ext cx="8183560" cy="5349240"/>
        </p:xfrm>
        <a:graphic>
          <a:graphicData uri="http://schemas.openxmlformats.org/drawingml/2006/table">
            <a:tbl>
              <a:tblPr firstRow="1" bandRow="1">
                <a:tableStyleId>{5C22544A-7EE6-4342-B048-85BDC9FD1C3A}</a:tableStyleId>
              </a:tblPr>
              <a:tblGrid>
                <a:gridCol w="715962"/>
                <a:gridCol w="2557462"/>
                <a:gridCol w="1636712"/>
                <a:gridCol w="1636712"/>
                <a:gridCol w="1636712"/>
              </a:tblGrid>
              <a:tr h="255905">
                <a:tc>
                  <a:txBody>
                    <a:bodyPr/>
                    <a:lstStyle/>
                    <a:p>
                      <a:pPr algn="ctr"/>
                      <a:r>
                        <a:rPr lang="en-US" sz="1100" dirty="0" err="1" smtClean="0"/>
                        <a:t>Sr.NO</a:t>
                      </a:r>
                      <a:endParaRPr lang="en-US" sz="1100" dirty="0"/>
                    </a:p>
                  </a:txBody>
                  <a:tcPr/>
                </a:tc>
                <a:tc>
                  <a:txBody>
                    <a:bodyPr/>
                    <a:lstStyle/>
                    <a:p>
                      <a:pPr algn="ctr"/>
                      <a:r>
                        <a:rPr lang="en-US" sz="1100" dirty="0" smtClean="0"/>
                        <a:t>Name</a:t>
                      </a:r>
                      <a:r>
                        <a:rPr lang="en-US" sz="1100" baseline="0" dirty="0" smtClean="0"/>
                        <a:t> of the Work</a:t>
                      </a:r>
                      <a:endParaRPr lang="en-US" sz="1100" dirty="0"/>
                    </a:p>
                  </a:txBody>
                  <a:tcPr/>
                </a:tc>
                <a:tc>
                  <a:txBody>
                    <a:bodyPr/>
                    <a:lstStyle/>
                    <a:p>
                      <a:pPr algn="ctr"/>
                      <a:r>
                        <a:rPr lang="en-US" sz="1100" dirty="0" smtClean="0"/>
                        <a:t>Client’s</a:t>
                      </a:r>
                      <a:r>
                        <a:rPr lang="en-US" sz="1100" baseline="0" dirty="0" smtClean="0"/>
                        <a:t> Name</a:t>
                      </a:r>
                      <a:endParaRPr lang="en-US" sz="1100" dirty="0"/>
                    </a:p>
                  </a:txBody>
                  <a:tcPr/>
                </a:tc>
                <a:tc>
                  <a:txBody>
                    <a:bodyPr/>
                    <a:lstStyle/>
                    <a:p>
                      <a:pPr algn="ctr"/>
                      <a:r>
                        <a:rPr lang="en-US" sz="1100" dirty="0" smtClean="0"/>
                        <a:t>Executed Value</a:t>
                      </a:r>
                      <a:endParaRPr lang="en-US" sz="1100" dirty="0"/>
                    </a:p>
                  </a:txBody>
                  <a:tcPr/>
                </a:tc>
                <a:tc>
                  <a:txBody>
                    <a:bodyPr/>
                    <a:lstStyle/>
                    <a:p>
                      <a:pPr algn="ctr"/>
                      <a:r>
                        <a:rPr lang="en-US" sz="1100" dirty="0" smtClean="0"/>
                        <a:t>Year of Completion</a:t>
                      </a:r>
                      <a:endParaRPr lang="en-US" sz="1100" dirty="0"/>
                    </a:p>
                  </a:txBody>
                  <a:tcPr/>
                </a:tc>
              </a:tr>
              <a:tr h="255905">
                <a:tc>
                  <a:txBody>
                    <a:bodyPr/>
                    <a:lstStyle/>
                    <a:p>
                      <a:pPr algn="ctr"/>
                      <a:r>
                        <a:rPr lang="en-US" sz="1100" b="1" dirty="0" smtClean="0"/>
                        <a:t>8</a:t>
                      </a:r>
                      <a:endParaRPr lang="en-US" sz="1100" b="1" dirty="0"/>
                    </a:p>
                  </a:txBody>
                  <a:tcPr/>
                </a:tc>
                <a:tc>
                  <a:txBody>
                    <a:bodyPr/>
                    <a:lstStyle/>
                    <a:p>
                      <a:pPr algn="ctr"/>
                      <a:r>
                        <a:rPr lang="en-US" sz="1100" b="1" dirty="0" smtClean="0"/>
                        <a:t>Structural Steel Works at BASF</a:t>
                      </a:r>
                      <a:r>
                        <a:rPr lang="en-US" sz="1100" b="1" baseline="0" dirty="0" smtClean="0"/>
                        <a:t> project, Dahej , Gujarat</a:t>
                      </a:r>
                      <a:endParaRPr lang="en-US" sz="1100" b="1" dirty="0"/>
                    </a:p>
                  </a:txBody>
                  <a:tcPr/>
                </a:tc>
                <a:tc>
                  <a:txBody>
                    <a:bodyPr/>
                    <a:lstStyle/>
                    <a:p>
                      <a:pPr algn="ctr"/>
                      <a:r>
                        <a:rPr lang="en-US" sz="1100" b="1" dirty="0" smtClean="0"/>
                        <a:t>BASF , Dahej</a:t>
                      </a:r>
                      <a:endParaRPr lang="en-US" sz="1100" b="1" dirty="0"/>
                    </a:p>
                  </a:txBody>
                  <a:tcPr/>
                </a:tc>
                <a:tc>
                  <a:txBody>
                    <a:bodyPr/>
                    <a:lstStyle/>
                    <a:p>
                      <a:pPr algn="ctr"/>
                      <a:r>
                        <a:rPr lang="en-US" sz="1100" b="1" dirty="0" smtClean="0"/>
                        <a:t>642.96</a:t>
                      </a:r>
                      <a:endParaRPr lang="en-US" sz="1100" b="1" dirty="0"/>
                    </a:p>
                  </a:txBody>
                  <a:tcPr/>
                </a:tc>
                <a:tc>
                  <a:txBody>
                    <a:bodyPr/>
                    <a:lstStyle/>
                    <a:p>
                      <a:pPr algn="ctr"/>
                      <a:r>
                        <a:rPr lang="en-US" sz="1100" b="1" dirty="0" smtClean="0"/>
                        <a:t>2014</a:t>
                      </a:r>
                      <a:endParaRPr lang="en-US" sz="1100" b="1" dirty="0"/>
                    </a:p>
                  </a:txBody>
                  <a:tcPr/>
                </a:tc>
              </a:tr>
              <a:tr h="255905">
                <a:tc>
                  <a:txBody>
                    <a:bodyPr/>
                    <a:lstStyle/>
                    <a:p>
                      <a:pPr algn="ctr"/>
                      <a:r>
                        <a:rPr lang="en-US" sz="1100" b="1" dirty="0" smtClean="0"/>
                        <a:t>9</a:t>
                      </a:r>
                      <a:endParaRPr lang="en-US" sz="1100" b="1" dirty="0"/>
                    </a:p>
                  </a:txBody>
                  <a:tcPr/>
                </a:tc>
                <a:tc>
                  <a:txBody>
                    <a:bodyPr/>
                    <a:lstStyle/>
                    <a:p>
                      <a:pPr algn="ctr"/>
                      <a:r>
                        <a:rPr lang="en-US" sz="1100" b="1" dirty="0" smtClean="0"/>
                        <a:t>AG Piping</a:t>
                      </a:r>
                      <a:r>
                        <a:rPr lang="en-US" sz="1100" b="1" baseline="0" dirty="0" smtClean="0"/>
                        <a:t> Works for BASF project Dahej, Gujarat</a:t>
                      </a:r>
                      <a:endParaRPr lang="en-US" sz="1100" b="1" dirty="0"/>
                    </a:p>
                  </a:txBody>
                  <a:tcPr/>
                </a:tc>
                <a:tc>
                  <a:txBody>
                    <a:bodyPr/>
                    <a:lstStyle/>
                    <a:p>
                      <a:pPr algn="ctr"/>
                      <a:r>
                        <a:rPr lang="en-US" sz="1100" b="1" dirty="0" smtClean="0"/>
                        <a:t>BASF, Dahej</a:t>
                      </a:r>
                      <a:endParaRPr lang="en-US" sz="1100" b="1" dirty="0"/>
                    </a:p>
                  </a:txBody>
                  <a:tcPr/>
                </a:tc>
                <a:tc>
                  <a:txBody>
                    <a:bodyPr/>
                    <a:lstStyle/>
                    <a:p>
                      <a:pPr algn="ctr"/>
                      <a:r>
                        <a:rPr lang="en-US" sz="1100" b="1" dirty="0" smtClean="0"/>
                        <a:t>781.14</a:t>
                      </a:r>
                      <a:endParaRPr lang="en-US" sz="1100" b="1" dirty="0"/>
                    </a:p>
                  </a:txBody>
                  <a:tcPr/>
                </a:tc>
                <a:tc>
                  <a:txBody>
                    <a:bodyPr/>
                    <a:lstStyle/>
                    <a:p>
                      <a:pPr algn="ctr"/>
                      <a:r>
                        <a:rPr lang="en-US" sz="1100" b="1" dirty="0" smtClean="0"/>
                        <a:t>2014</a:t>
                      </a:r>
                      <a:endParaRPr lang="en-US" sz="1100" b="1" dirty="0"/>
                    </a:p>
                  </a:txBody>
                  <a:tcPr/>
                </a:tc>
              </a:tr>
              <a:tr h="255905">
                <a:tc>
                  <a:txBody>
                    <a:bodyPr/>
                    <a:lstStyle/>
                    <a:p>
                      <a:pPr algn="ctr"/>
                      <a:r>
                        <a:rPr lang="en-US" sz="1100" b="1" dirty="0" smtClean="0"/>
                        <a:t>10</a:t>
                      </a:r>
                      <a:endParaRPr lang="en-US" sz="1100" b="1" dirty="0"/>
                    </a:p>
                  </a:txBody>
                  <a:tcPr/>
                </a:tc>
                <a:tc>
                  <a:txBody>
                    <a:bodyPr/>
                    <a:lstStyle/>
                    <a:p>
                      <a:pPr algn="ctr"/>
                      <a:r>
                        <a:rPr lang="en-US" sz="1100" b="1" dirty="0" smtClean="0"/>
                        <a:t>UG Piping works at PDR3 project Dahej, Gujarat</a:t>
                      </a:r>
                      <a:endParaRPr lang="en-US" sz="1100" b="1" dirty="0"/>
                    </a:p>
                  </a:txBody>
                  <a:tcPr/>
                </a:tc>
                <a:tc>
                  <a:txBody>
                    <a:bodyPr/>
                    <a:lstStyle/>
                    <a:p>
                      <a:pPr algn="ctr"/>
                      <a:r>
                        <a:rPr lang="en-US" sz="1100" b="1" dirty="0" smtClean="0"/>
                        <a:t>BASF,</a:t>
                      </a:r>
                      <a:r>
                        <a:rPr lang="en-US" sz="1100" b="1" baseline="0" dirty="0" smtClean="0"/>
                        <a:t> Dahej</a:t>
                      </a:r>
                      <a:endParaRPr lang="en-US" sz="1100" b="1" dirty="0"/>
                    </a:p>
                  </a:txBody>
                  <a:tcPr/>
                </a:tc>
                <a:tc>
                  <a:txBody>
                    <a:bodyPr/>
                    <a:lstStyle/>
                    <a:p>
                      <a:pPr algn="ctr"/>
                      <a:r>
                        <a:rPr lang="en-US" sz="1100" b="1" dirty="0" smtClean="0"/>
                        <a:t>211.48</a:t>
                      </a:r>
                      <a:endParaRPr lang="en-US" sz="1100" b="1" dirty="0"/>
                    </a:p>
                  </a:txBody>
                  <a:tcPr/>
                </a:tc>
                <a:tc>
                  <a:txBody>
                    <a:bodyPr/>
                    <a:lstStyle/>
                    <a:p>
                      <a:pPr algn="ctr"/>
                      <a:r>
                        <a:rPr lang="en-US" sz="1100" b="1" dirty="0" smtClean="0"/>
                        <a:t>2015</a:t>
                      </a:r>
                      <a:endParaRPr lang="en-US" sz="1100" b="1" dirty="0"/>
                    </a:p>
                  </a:txBody>
                  <a:tcPr/>
                </a:tc>
              </a:tr>
              <a:tr h="255905">
                <a:tc>
                  <a:txBody>
                    <a:bodyPr/>
                    <a:lstStyle/>
                    <a:p>
                      <a:pPr algn="ctr"/>
                      <a:r>
                        <a:rPr lang="en-US" sz="1100" b="1" dirty="0" smtClean="0"/>
                        <a:t>11</a:t>
                      </a:r>
                      <a:endParaRPr lang="en-US" sz="1100" b="1" dirty="0"/>
                    </a:p>
                  </a:txBody>
                  <a:tcPr/>
                </a:tc>
                <a:tc>
                  <a:txBody>
                    <a:bodyPr/>
                    <a:lstStyle/>
                    <a:p>
                      <a:pPr algn="ctr"/>
                      <a:r>
                        <a:rPr lang="en-US" sz="1100" b="1" dirty="0" smtClean="0"/>
                        <a:t>Civil</a:t>
                      </a:r>
                      <a:r>
                        <a:rPr lang="en-US" sz="1100" b="1" baseline="0" dirty="0" smtClean="0"/>
                        <a:t> &amp; Structural works for sub station building for coke chamber replacement &amp; allied modernization</a:t>
                      </a:r>
                      <a:endParaRPr lang="en-US" sz="1100" b="1" dirty="0"/>
                    </a:p>
                  </a:txBody>
                  <a:tcPr/>
                </a:tc>
                <a:tc>
                  <a:txBody>
                    <a:bodyPr/>
                    <a:lstStyle/>
                    <a:p>
                      <a:pPr algn="ctr"/>
                      <a:r>
                        <a:rPr lang="en-US" sz="1100" b="1" dirty="0" smtClean="0"/>
                        <a:t>IOCL, Barauni, Bihar</a:t>
                      </a:r>
                      <a:endParaRPr lang="en-US" sz="1100" b="1" dirty="0"/>
                    </a:p>
                  </a:txBody>
                  <a:tcPr/>
                </a:tc>
                <a:tc>
                  <a:txBody>
                    <a:bodyPr/>
                    <a:lstStyle/>
                    <a:p>
                      <a:pPr algn="ctr"/>
                      <a:r>
                        <a:rPr lang="en-US" sz="1100" b="1" dirty="0" smtClean="0"/>
                        <a:t>822.00</a:t>
                      </a:r>
                      <a:endParaRPr lang="en-US" sz="1100" b="1" dirty="0"/>
                    </a:p>
                  </a:txBody>
                  <a:tcPr/>
                </a:tc>
                <a:tc>
                  <a:txBody>
                    <a:bodyPr/>
                    <a:lstStyle/>
                    <a:p>
                      <a:pPr algn="ctr"/>
                      <a:r>
                        <a:rPr lang="en-US" sz="1100" b="1" dirty="0" smtClean="0"/>
                        <a:t>2016</a:t>
                      </a:r>
                      <a:endParaRPr lang="en-US" sz="1100" b="1" dirty="0"/>
                    </a:p>
                  </a:txBody>
                  <a:tcPr/>
                </a:tc>
              </a:tr>
              <a:tr h="255905">
                <a:tc>
                  <a:txBody>
                    <a:bodyPr/>
                    <a:lstStyle/>
                    <a:p>
                      <a:pPr algn="ctr"/>
                      <a:r>
                        <a:rPr lang="en-US" sz="1100" b="1" dirty="0" smtClean="0"/>
                        <a:t>12</a:t>
                      </a:r>
                      <a:endParaRPr lang="en-US" sz="1100" b="1" dirty="0"/>
                    </a:p>
                  </a:txBody>
                  <a:tcPr/>
                </a:tc>
                <a:tc>
                  <a:txBody>
                    <a:bodyPr/>
                    <a:lstStyle/>
                    <a:p>
                      <a:pPr algn="ctr"/>
                      <a:r>
                        <a:rPr lang="en-US" sz="1100" b="1" dirty="0" smtClean="0"/>
                        <a:t>Composite works for Mechanical,</a:t>
                      </a:r>
                      <a:r>
                        <a:rPr lang="en-US" sz="1100" b="1" baseline="0" dirty="0" smtClean="0"/>
                        <a:t> civil &amp; structure jobs for Feed Preparation Unit (FPU) at Haldia Refinery</a:t>
                      </a:r>
                      <a:endParaRPr lang="en-US" sz="1100" b="1" dirty="0"/>
                    </a:p>
                  </a:txBody>
                  <a:tcPr/>
                </a:tc>
                <a:tc>
                  <a:txBody>
                    <a:bodyPr/>
                    <a:lstStyle/>
                    <a:p>
                      <a:pPr algn="ctr"/>
                      <a:r>
                        <a:rPr lang="en-US" sz="1100" b="1" dirty="0" smtClean="0"/>
                        <a:t>IOCL, Haldia,</a:t>
                      </a:r>
                      <a:r>
                        <a:rPr lang="en-US" sz="1100" b="1" baseline="0" dirty="0" smtClean="0"/>
                        <a:t> West Bengal</a:t>
                      </a:r>
                      <a:endParaRPr lang="en-US" sz="1100" b="1" dirty="0"/>
                    </a:p>
                  </a:txBody>
                  <a:tcPr/>
                </a:tc>
                <a:tc>
                  <a:txBody>
                    <a:bodyPr/>
                    <a:lstStyle/>
                    <a:p>
                      <a:pPr algn="ctr"/>
                      <a:r>
                        <a:rPr lang="en-US" sz="1100" b="1" dirty="0" smtClean="0"/>
                        <a:t>2933.18</a:t>
                      </a:r>
                      <a:endParaRPr lang="en-US" sz="1100" b="1" dirty="0"/>
                    </a:p>
                  </a:txBody>
                  <a:tcPr/>
                </a:tc>
                <a:tc>
                  <a:txBody>
                    <a:bodyPr/>
                    <a:lstStyle/>
                    <a:p>
                      <a:pPr algn="ctr"/>
                      <a:r>
                        <a:rPr lang="en-US" sz="1100" b="1" dirty="0" smtClean="0"/>
                        <a:t>2016</a:t>
                      </a:r>
                      <a:endParaRPr lang="en-US" sz="1100" b="1" dirty="0"/>
                    </a:p>
                  </a:txBody>
                  <a:tcPr/>
                </a:tc>
              </a:tr>
              <a:tr h="255905">
                <a:tc>
                  <a:txBody>
                    <a:bodyPr/>
                    <a:lstStyle/>
                    <a:p>
                      <a:pPr algn="ctr"/>
                      <a:r>
                        <a:rPr lang="en-US" sz="1100" b="1" dirty="0" smtClean="0"/>
                        <a:t>13</a:t>
                      </a:r>
                      <a:endParaRPr lang="en-US" sz="1100" b="1" dirty="0"/>
                    </a:p>
                  </a:txBody>
                  <a:tcPr/>
                </a:tc>
                <a:tc>
                  <a:txBody>
                    <a:bodyPr/>
                    <a:lstStyle/>
                    <a:p>
                      <a:pPr algn="ctr"/>
                      <a:r>
                        <a:rPr lang="en-US" sz="1100" b="1" dirty="0" smtClean="0"/>
                        <a:t>Structure</a:t>
                      </a:r>
                      <a:r>
                        <a:rPr lang="en-US" sz="1100" b="1" baseline="0" dirty="0" smtClean="0"/>
                        <a:t>, Erection, Equipment erection &amp; AG piping field fabrication and erection work, HPIN unit</a:t>
                      </a:r>
                      <a:endParaRPr lang="en-US" sz="1100" b="1" dirty="0"/>
                    </a:p>
                  </a:txBody>
                  <a:tcPr/>
                </a:tc>
                <a:tc>
                  <a:txBody>
                    <a:bodyPr/>
                    <a:lstStyle/>
                    <a:p>
                      <a:pPr algn="ctr"/>
                      <a:r>
                        <a:rPr lang="en-US" sz="1100" b="1" dirty="0" smtClean="0"/>
                        <a:t>Reliance Industries</a:t>
                      </a:r>
                      <a:r>
                        <a:rPr lang="en-US" sz="1100" b="1" baseline="0" dirty="0" smtClean="0"/>
                        <a:t> Ltd.  Jamnagar, Gujarat</a:t>
                      </a:r>
                      <a:endParaRPr lang="en-US" sz="1100" b="1" dirty="0"/>
                    </a:p>
                  </a:txBody>
                  <a:tcPr/>
                </a:tc>
                <a:tc>
                  <a:txBody>
                    <a:bodyPr/>
                    <a:lstStyle/>
                    <a:p>
                      <a:pPr algn="ctr"/>
                      <a:r>
                        <a:rPr lang="en-US" sz="1100" b="1" dirty="0" smtClean="0"/>
                        <a:t>3631.00</a:t>
                      </a:r>
                      <a:endParaRPr lang="en-US" sz="1100" b="1" dirty="0"/>
                    </a:p>
                  </a:txBody>
                  <a:tcPr/>
                </a:tc>
                <a:tc>
                  <a:txBody>
                    <a:bodyPr/>
                    <a:lstStyle/>
                    <a:p>
                      <a:pPr algn="ctr"/>
                      <a:r>
                        <a:rPr lang="en-US" sz="1100" b="1" dirty="0" smtClean="0"/>
                        <a:t>2017</a:t>
                      </a:r>
                      <a:endParaRPr lang="en-US" sz="1100" b="1" dirty="0"/>
                    </a:p>
                  </a:txBody>
                  <a:tcPr/>
                </a:tc>
              </a:tr>
              <a:tr h="255905">
                <a:tc>
                  <a:txBody>
                    <a:bodyPr/>
                    <a:lstStyle/>
                    <a:p>
                      <a:pPr algn="ctr"/>
                      <a:r>
                        <a:rPr lang="en-US" sz="1100" b="1" dirty="0" smtClean="0"/>
                        <a:t>14</a:t>
                      </a:r>
                      <a:endParaRPr lang="en-US" sz="1100" b="1" dirty="0"/>
                    </a:p>
                  </a:txBody>
                  <a:tcPr/>
                </a:tc>
                <a:tc>
                  <a:txBody>
                    <a:bodyPr/>
                    <a:lstStyle/>
                    <a:p>
                      <a:pPr algn="ctr"/>
                      <a:r>
                        <a:rPr lang="en-US" sz="1100" b="1" dirty="0" smtClean="0"/>
                        <a:t>Structural</a:t>
                      </a:r>
                      <a:r>
                        <a:rPr lang="en-US" sz="1100" b="1" baseline="0" dirty="0" smtClean="0"/>
                        <a:t> Erection , equipment erection &amp; AG Piping field fabrication and erection work, MEG unit</a:t>
                      </a:r>
                      <a:endParaRPr lang="en-US" sz="1100" b="1" dirty="0"/>
                    </a:p>
                  </a:txBody>
                  <a:tcPr/>
                </a:tc>
                <a:tc>
                  <a:txBody>
                    <a:bodyPr/>
                    <a:lstStyle/>
                    <a:p>
                      <a:pPr algn="ctr"/>
                      <a:r>
                        <a:rPr lang="en-US" sz="1100" b="1" dirty="0" smtClean="0"/>
                        <a:t>Reliance Industries</a:t>
                      </a:r>
                      <a:r>
                        <a:rPr lang="en-US" sz="1100" b="1" baseline="0" dirty="0" smtClean="0"/>
                        <a:t> Ltd. Jamnagar, Gujarat</a:t>
                      </a:r>
                      <a:endParaRPr lang="en-US" sz="1100" b="1" dirty="0"/>
                    </a:p>
                  </a:txBody>
                  <a:tcPr/>
                </a:tc>
                <a:tc>
                  <a:txBody>
                    <a:bodyPr/>
                    <a:lstStyle/>
                    <a:p>
                      <a:pPr algn="ctr"/>
                      <a:r>
                        <a:rPr lang="en-US" sz="1100" b="1" dirty="0" smtClean="0"/>
                        <a:t>2700.00</a:t>
                      </a:r>
                      <a:endParaRPr lang="en-US" sz="1100" b="1" dirty="0"/>
                    </a:p>
                  </a:txBody>
                  <a:tcPr/>
                </a:tc>
                <a:tc>
                  <a:txBody>
                    <a:bodyPr/>
                    <a:lstStyle/>
                    <a:p>
                      <a:pPr algn="ctr"/>
                      <a:r>
                        <a:rPr lang="en-US" sz="1100" b="1" dirty="0" smtClean="0"/>
                        <a:t>In progress</a:t>
                      </a:r>
                      <a:endParaRPr lang="en-US" sz="1100" b="1" dirty="0"/>
                    </a:p>
                  </a:txBody>
                  <a:tcPr/>
                </a:tc>
              </a:tr>
              <a:tr h="255905">
                <a:tc>
                  <a:txBody>
                    <a:bodyPr/>
                    <a:lstStyle/>
                    <a:p>
                      <a:pPr algn="ctr"/>
                      <a:r>
                        <a:rPr lang="en-US" sz="1100" b="1" dirty="0" smtClean="0"/>
                        <a:t>15</a:t>
                      </a:r>
                      <a:endParaRPr lang="en-US" sz="1100" b="1" dirty="0"/>
                    </a:p>
                  </a:txBody>
                  <a:tcPr/>
                </a:tc>
                <a:tc>
                  <a:txBody>
                    <a:bodyPr/>
                    <a:lstStyle/>
                    <a:p>
                      <a:pPr algn="ctr"/>
                      <a:r>
                        <a:rPr lang="en-US" sz="1100" b="1" dirty="0" smtClean="0"/>
                        <a:t>Composite works for DHDS</a:t>
                      </a:r>
                      <a:r>
                        <a:rPr lang="en-US" sz="1100" b="1" baseline="0" dirty="0" smtClean="0"/>
                        <a:t> &amp; SWS-VI unit for BS-IV project, IOCL,Gujarat</a:t>
                      </a:r>
                      <a:endParaRPr lang="en-US" sz="1100" b="1" dirty="0"/>
                    </a:p>
                  </a:txBody>
                  <a:tcPr/>
                </a:tc>
                <a:tc>
                  <a:txBody>
                    <a:bodyPr/>
                    <a:lstStyle/>
                    <a:p>
                      <a:pPr algn="ctr"/>
                      <a:r>
                        <a:rPr lang="en-US" sz="1100" b="1" dirty="0" smtClean="0"/>
                        <a:t>IOCL, Gujarat,</a:t>
                      </a:r>
                      <a:r>
                        <a:rPr lang="en-US" sz="1100" b="1" baseline="0" dirty="0" smtClean="0"/>
                        <a:t> Refinery</a:t>
                      </a:r>
                      <a:endParaRPr lang="en-US" sz="1100" b="1" dirty="0"/>
                    </a:p>
                  </a:txBody>
                  <a:tcPr/>
                </a:tc>
                <a:tc>
                  <a:txBody>
                    <a:bodyPr/>
                    <a:lstStyle/>
                    <a:p>
                      <a:pPr algn="ctr"/>
                      <a:r>
                        <a:rPr lang="en-US" sz="1100" b="1" dirty="0" smtClean="0"/>
                        <a:t>4055.31</a:t>
                      </a:r>
                      <a:endParaRPr lang="en-US" sz="1100" b="1" dirty="0"/>
                    </a:p>
                  </a:txBody>
                  <a:tcPr/>
                </a:tc>
                <a:tc>
                  <a:txBody>
                    <a:bodyPr/>
                    <a:lstStyle/>
                    <a:p>
                      <a:pPr algn="ctr"/>
                      <a:r>
                        <a:rPr lang="en-US" sz="1100" b="1" dirty="0" smtClean="0"/>
                        <a:t>In Progress</a:t>
                      </a:r>
                      <a:endParaRPr lang="en-US" sz="1100" b="1"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k.jpg"/>
          <p:cNvPicPr>
            <a:picLocks noGrp="1" noChangeAspect="1"/>
          </p:cNvPicPr>
          <p:nvPr>
            <p:ph idx="1"/>
          </p:nvPr>
        </p:nvPicPr>
        <p:blipFill>
          <a:blip r:embed="rId2" cstate="print"/>
          <a:stretch>
            <a:fillRect/>
          </a:stretch>
        </p:blipFill>
        <p:spPr>
          <a:xfrm>
            <a:off x="533400" y="530225"/>
            <a:ext cx="8077199" cy="53371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8183880" cy="4815840"/>
          </a:xfrm>
          <a:blipFill>
            <a:blip r:embed="rId2" cstate="print"/>
            <a:stretch>
              <a:fillRect/>
            </a:stretch>
          </a:blipFill>
        </p:spPr>
        <p:txBody>
          <a:bodyPr>
            <a:normAutofit/>
          </a:bodyPr>
          <a:lstStyle/>
          <a:p>
            <a:pPr>
              <a:buFont typeface="Wingdings" pitchFamily="2" charset="2"/>
              <a:buChar char="v"/>
            </a:pPr>
            <a:r>
              <a:rPr lang="en-US" sz="1400" dirty="0" smtClean="0">
                <a:solidFill>
                  <a:schemeClr val="tx1"/>
                </a:solidFill>
              </a:rPr>
              <a:t>Kamlesh Kumar Singh Engineers Private Limited Is incorporated under the provision of the Companies Act 1956.</a:t>
            </a:r>
            <a:br>
              <a:rPr lang="en-US" sz="1400" dirty="0" smtClean="0">
                <a:solidFill>
                  <a:schemeClr val="tx1"/>
                </a:solidFill>
              </a:rPr>
            </a:br>
            <a:r>
              <a:rPr lang="en-US" sz="1400" dirty="0" smtClean="0">
                <a:solidFill>
                  <a:schemeClr val="tx1"/>
                </a:solidFill>
              </a:rPr>
              <a:t> Our Company, Since Commencement of its Activities from 1989 executed various project work to the entire  satisfaction of the clients. The company has earned a reputation of the Professional Competence, Business ethics and courage in accepting the challenging works.</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u="sng" dirty="0" smtClean="0">
                <a:solidFill>
                  <a:schemeClr val="tx1"/>
                </a:solidFill>
              </a:rPr>
              <a:t>Our Specialty and Strength</a:t>
            </a: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Strict Schedule Adherence</a:t>
            </a:r>
            <a:br>
              <a:rPr lang="en-US" sz="1400" dirty="0" smtClean="0">
                <a:solidFill>
                  <a:schemeClr val="tx1"/>
                </a:solidFill>
              </a:rPr>
            </a:br>
            <a:r>
              <a:rPr lang="en-US" sz="1400" dirty="0" smtClean="0">
                <a:solidFill>
                  <a:schemeClr val="tx1"/>
                </a:solidFill>
              </a:rPr>
              <a:t>Quality Control as per specification </a:t>
            </a:r>
            <a:br>
              <a:rPr lang="en-US" sz="1400" dirty="0" smtClean="0">
                <a:solidFill>
                  <a:schemeClr val="tx1"/>
                </a:solidFill>
              </a:rPr>
            </a:br>
            <a:r>
              <a:rPr lang="en-US" sz="1400" dirty="0" smtClean="0">
                <a:solidFill>
                  <a:schemeClr val="tx1"/>
                </a:solidFill>
              </a:rPr>
              <a:t>Most economic price structure</a:t>
            </a:r>
            <a:br>
              <a:rPr lang="en-US" sz="1400" dirty="0" smtClean="0">
                <a:solidFill>
                  <a:schemeClr val="tx1"/>
                </a:solidFill>
              </a:rPr>
            </a:br>
            <a:r>
              <a:rPr lang="en-US" sz="1400" dirty="0" smtClean="0">
                <a:solidFill>
                  <a:schemeClr val="tx1"/>
                </a:solidFill>
              </a:rPr>
              <a:t>skilled Manpower for effective and timely completion of work</a:t>
            </a:r>
            <a:br>
              <a:rPr lang="en-US" sz="1400" dirty="0" smtClean="0">
                <a:solidFill>
                  <a:schemeClr val="tx1"/>
                </a:solidFill>
              </a:rPr>
            </a:br>
            <a:r>
              <a:rPr lang="en-US" sz="1400" dirty="0" smtClean="0">
                <a:solidFill>
                  <a:schemeClr val="tx1"/>
                </a:solidFill>
              </a:rPr>
              <a:t>Maintaining HSE at all front up to standard.</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a:p>
        </p:txBody>
      </p:sp>
      <p:sp>
        <p:nvSpPr>
          <p:cNvPr id="3" name="Content Placeholder 2"/>
          <p:cNvSpPr>
            <a:spLocks noGrp="1"/>
          </p:cNvSpPr>
          <p:nvPr>
            <p:ph idx="1"/>
          </p:nvPr>
        </p:nvSpPr>
        <p:spPr>
          <a:xfrm>
            <a:off x="502920" y="530352"/>
            <a:ext cx="8183880" cy="688848"/>
          </a:xfrm>
        </p:spPr>
        <p:txBody>
          <a:bodyPr>
            <a:normAutofit/>
          </a:bodyPr>
          <a:lstStyle/>
          <a:p>
            <a:pPr algn="ctr">
              <a:buNone/>
            </a:pPr>
            <a:r>
              <a:rPr lang="en-US" sz="2000" b="1" dirty="0" smtClean="0">
                <a:solidFill>
                  <a:schemeClr val="accent1"/>
                </a:solidFill>
              </a:rPr>
              <a:t>Kamlesh Kumar Singh Engineers Private Limited</a:t>
            </a:r>
            <a:br>
              <a:rPr lang="en-US" sz="2000" b="1" dirty="0" smtClean="0">
                <a:solidFill>
                  <a:schemeClr val="accent1"/>
                </a:solidFill>
              </a:rPr>
            </a:br>
            <a:r>
              <a:rPr lang="en-US" sz="1400" b="1" dirty="0" smtClean="0">
                <a:solidFill>
                  <a:schemeClr val="accent1"/>
                </a:solidFill>
              </a:rPr>
              <a:t>( An ISO 9001:2008 Company)</a:t>
            </a:r>
            <a:endParaRPr lang="en-US" sz="2000" b="1"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260848"/>
          </a:xfrm>
          <a:noFill/>
        </p:spPr>
        <p:txBody>
          <a:bodyPr>
            <a:normAutofit/>
          </a:bodyPr>
          <a:lstStyle/>
          <a:p>
            <a:pPr algn="ctr">
              <a:buNone/>
            </a:pPr>
            <a:r>
              <a:rPr lang="en-US" sz="2000" b="1" dirty="0" smtClean="0">
                <a:solidFill>
                  <a:schemeClr val="accent1"/>
                </a:solidFill>
              </a:rPr>
              <a:t>Kamlesh Kumar Singh Engineers Private Limited</a:t>
            </a:r>
            <a:br>
              <a:rPr lang="en-US" sz="2000" b="1" dirty="0" smtClean="0">
                <a:solidFill>
                  <a:schemeClr val="accent1"/>
                </a:solidFill>
              </a:rPr>
            </a:br>
            <a:r>
              <a:rPr lang="en-US" sz="1400" b="1" dirty="0" smtClean="0">
                <a:solidFill>
                  <a:schemeClr val="accent1"/>
                </a:solidFill>
              </a:rPr>
              <a:t>( An ISO 9001:2008 Company)</a:t>
            </a:r>
          </a:p>
          <a:p>
            <a:pPr>
              <a:buNone/>
            </a:pPr>
            <a:r>
              <a:rPr lang="en-US" sz="1400" b="1" dirty="0" smtClean="0"/>
              <a:t>Our People :</a:t>
            </a:r>
          </a:p>
          <a:p>
            <a:pPr>
              <a:buNone/>
            </a:pPr>
            <a:endParaRPr lang="en-US" sz="1400" b="1" dirty="0" smtClean="0"/>
          </a:p>
          <a:p>
            <a:pPr>
              <a:buNone/>
            </a:pPr>
            <a:r>
              <a:rPr lang="en-US" sz="1400" b="1" dirty="0" smtClean="0"/>
              <a:t> Our Team Consists many trained and highly experienced engineers with expertise in  the fields of design, planning, cost estimation , sourcing, production, management and quality assurance &amp; control. They are ably assisted by skilled  technicians spread across our locations.</a:t>
            </a:r>
          </a:p>
          <a:p>
            <a:pPr>
              <a:buNone/>
            </a:pPr>
            <a:endParaRPr lang="en-US" sz="1400" b="1" dirty="0" smtClean="0"/>
          </a:p>
          <a:p>
            <a:pPr>
              <a:buNone/>
            </a:pPr>
            <a:endParaRPr lang="en-US" sz="1400" b="1" dirty="0" smtClean="0">
              <a:blipFill>
                <a:blip r:embed="rId2"/>
                <a:stretch>
                  <a:fillRect/>
                </a:stretch>
              </a:blipFill>
            </a:endParaRPr>
          </a:p>
          <a:p>
            <a:pPr>
              <a:buNone/>
            </a:pPr>
            <a:r>
              <a:rPr lang="en-US" sz="1400" b="1" dirty="0" smtClean="0"/>
              <a:t>Our Facilities :</a:t>
            </a:r>
          </a:p>
          <a:p>
            <a:pPr>
              <a:buNone/>
            </a:pPr>
            <a:endParaRPr lang="en-US" sz="1400" b="1" dirty="0" smtClean="0">
              <a:blipFill dpi="0" rotWithShape="1">
                <a:blip r:embed="rId3"/>
                <a:srcRect/>
                <a:stretch>
                  <a:fillRect/>
                </a:stretch>
              </a:blipFill>
            </a:endParaRPr>
          </a:p>
          <a:p>
            <a:pPr>
              <a:buNone/>
            </a:pPr>
            <a:r>
              <a:rPr lang="en-US" sz="1400" b="1" dirty="0" smtClean="0"/>
              <a:t>In addition, our production facilities match the best in the business. Among the key in- house facilities we have Plasma Arc Cutting Equipment, Pipe and plate bending, dish end forming, non-destructive testing, liquid penetrate testing, magnetic particle inspection, ultrasonic thickness gauging Painting.</a:t>
            </a:r>
          </a:p>
          <a:p>
            <a:pPr algn="ctr">
              <a:buNone/>
            </a:pPr>
            <a:endParaRPr lang="en-US" sz="1400" b="1" dirty="0" smtClean="0">
              <a:solidFill>
                <a:schemeClr val="accent1"/>
              </a:solidFill>
            </a:endParaRPr>
          </a:p>
          <a:p>
            <a:pPr algn="ctr">
              <a:buNone/>
            </a:pPr>
            <a:endParaRPr lang="en-US" sz="2000" b="1" dirty="0" smtClean="0">
              <a:solidFill>
                <a:schemeClr val="accent1"/>
              </a:solidFill>
            </a:endParaRPr>
          </a:p>
          <a:p>
            <a:pPr>
              <a:buNone/>
            </a:pP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83880" cy="5105400"/>
          </a:xfrm>
          <a:blipFill>
            <a:blip r:embed="rId2" cstate="print"/>
            <a:stretch>
              <a:fillRect/>
            </a:stretch>
          </a:blipFill>
        </p:spPr>
        <p:txBody>
          <a:bodyPr/>
          <a:lstStyle/>
          <a:p>
            <a:pPr algn="ctr">
              <a:buNone/>
            </a:pPr>
            <a:r>
              <a:rPr lang="en-US" sz="1800" b="1" dirty="0" smtClean="0">
                <a:solidFill>
                  <a:schemeClr val="accent1"/>
                </a:solidFill>
              </a:rPr>
              <a:t>Kamlesh Kumar Singh Engineers Private Limited</a:t>
            </a:r>
            <a:br>
              <a:rPr lang="en-US" sz="1800" b="1" dirty="0" smtClean="0">
                <a:solidFill>
                  <a:schemeClr val="accent1"/>
                </a:solidFill>
              </a:rPr>
            </a:br>
            <a:r>
              <a:rPr lang="en-US" sz="1200" b="1" dirty="0" smtClean="0">
                <a:solidFill>
                  <a:schemeClr val="accent1"/>
                </a:solidFill>
              </a:rPr>
              <a:t>( An ISO 9001:2008 Company)</a:t>
            </a:r>
          </a:p>
          <a:p>
            <a:r>
              <a:rPr lang="en-US" sz="1100" dirty="0" smtClean="0"/>
              <a:t>Company Details </a:t>
            </a:r>
          </a:p>
          <a:p>
            <a:pPr>
              <a:buNone/>
            </a:pPr>
            <a:endParaRPr lang="en-US" dirty="0"/>
          </a:p>
        </p:txBody>
      </p:sp>
      <p:graphicFrame>
        <p:nvGraphicFramePr>
          <p:cNvPr id="5" name="Table 4"/>
          <p:cNvGraphicFramePr>
            <a:graphicFrameLocks noGrp="1"/>
          </p:cNvGraphicFramePr>
          <p:nvPr/>
        </p:nvGraphicFramePr>
        <p:xfrm>
          <a:off x="762000" y="1371600"/>
          <a:ext cx="7848600" cy="3962399"/>
        </p:xfrm>
        <a:graphic>
          <a:graphicData uri="http://schemas.openxmlformats.org/drawingml/2006/table">
            <a:tbl>
              <a:tblPr firstRow="1" bandRow="1">
                <a:tableStyleId>{5C22544A-7EE6-4342-B048-85BDC9FD1C3A}</a:tableStyleId>
              </a:tblPr>
              <a:tblGrid>
                <a:gridCol w="1108038"/>
                <a:gridCol w="3508786"/>
                <a:gridCol w="3231776"/>
              </a:tblGrid>
              <a:tr h="574756">
                <a:tc>
                  <a:txBody>
                    <a:bodyPr/>
                    <a:lstStyle/>
                    <a:p>
                      <a:r>
                        <a:rPr lang="en-US" sz="1600" dirty="0" err="1" smtClean="0"/>
                        <a:t>S.No</a:t>
                      </a:r>
                      <a:endParaRPr lang="en-US" sz="1600" dirty="0"/>
                    </a:p>
                  </a:txBody>
                  <a:tcPr/>
                </a:tc>
                <a:tc>
                  <a:txBody>
                    <a:bodyPr/>
                    <a:lstStyle/>
                    <a:p>
                      <a:r>
                        <a:rPr lang="en-US" sz="1600" dirty="0" smtClean="0"/>
                        <a:t>Description </a:t>
                      </a:r>
                      <a:endParaRPr lang="en-US" sz="1600" dirty="0"/>
                    </a:p>
                  </a:txBody>
                  <a:tcPr/>
                </a:tc>
                <a:tc>
                  <a:txBody>
                    <a:bodyPr/>
                    <a:lstStyle/>
                    <a:p>
                      <a:r>
                        <a:rPr lang="en-US" sz="1400" dirty="0" smtClean="0"/>
                        <a:t>Registration Details</a:t>
                      </a:r>
                      <a:endParaRPr lang="en-US" sz="1400" dirty="0"/>
                    </a:p>
                  </a:txBody>
                  <a:tcPr/>
                </a:tc>
              </a:tr>
              <a:tr h="483949">
                <a:tc>
                  <a:txBody>
                    <a:bodyPr/>
                    <a:lstStyle/>
                    <a:p>
                      <a:r>
                        <a:rPr lang="en-US" sz="1600" dirty="0" smtClean="0"/>
                        <a:t>01</a:t>
                      </a:r>
                      <a:endParaRPr lang="en-US" sz="1600" dirty="0"/>
                    </a:p>
                  </a:txBody>
                  <a:tcPr/>
                </a:tc>
                <a:tc>
                  <a:txBody>
                    <a:bodyPr/>
                    <a:lstStyle/>
                    <a:p>
                      <a:r>
                        <a:rPr lang="en-US" sz="1600" dirty="0" smtClean="0"/>
                        <a:t>PAN</a:t>
                      </a:r>
                      <a:endParaRPr lang="en-US" sz="1600" dirty="0"/>
                    </a:p>
                  </a:txBody>
                  <a:tcPr/>
                </a:tc>
                <a:tc>
                  <a:txBody>
                    <a:bodyPr/>
                    <a:lstStyle/>
                    <a:p>
                      <a:pPr algn="ctr"/>
                      <a:r>
                        <a:rPr lang="en-US" sz="1400" b="1" dirty="0" smtClean="0"/>
                        <a:t>AADCK5251H</a:t>
                      </a:r>
                      <a:endParaRPr lang="en-US" sz="1400" b="1" dirty="0"/>
                    </a:p>
                  </a:txBody>
                  <a:tcPr/>
                </a:tc>
              </a:tr>
              <a:tr h="483949">
                <a:tc>
                  <a:txBody>
                    <a:bodyPr/>
                    <a:lstStyle/>
                    <a:p>
                      <a:r>
                        <a:rPr lang="en-US" sz="1600" dirty="0" smtClean="0"/>
                        <a:t>02</a:t>
                      </a:r>
                      <a:endParaRPr lang="en-US" sz="1600" dirty="0"/>
                    </a:p>
                  </a:txBody>
                  <a:tcPr/>
                </a:tc>
                <a:tc>
                  <a:txBody>
                    <a:bodyPr/>
                    <a:lstStyle/>
                    <a:p>
                      <a:r>
                        <a:rPr lang="en-US" sz="1600" dirty="0" smtClean="0"/>
                        <a:t>GST</a:t>
                      </a:r>
                      <a:r>
                        <a:rPr lang="en-US" sz="1600" baseline="0" dirty="0" smtClean="0"/>
                        <a:t> No.</a:t>
                      </a:r>
                      <a:endParaRPr lang="en-US" sz="1600" dirty="0"/>
                    </a:p>
                  </a:txBody>
                  <a:tcPr/>
                </a:tc>
                <a:tc>
                  <a:txBody>
                    <a:bodyPr/>
                    <a:lstStyle/>
                    <a:p>
                      <a:pPr algn="ctr"/>
                      <a:r>
                        <a:rPr lang="en-US" sz="1400" b="1" dirty="0" smtClean="0"/>
                        <a:t>06AADCK5251H1ZO</a:t>
                      </a:r>
                      <a:endParaRPr lang="en-US" sz="1400" b="1" dirty="0"/>
                    </a:p>
                  </a:txBody>
                  <a:tcPr/>
                </a:tc>
              </a:tr>
              <a:tr h="483949">
                <a:tc>
                  <a:txBody>
                    <a:bodyPr/>
                    <a:lstStyle/>
                    <a:p>
                      <a:r>
                        <a:rPr lang="en-US" sz="1600" dirty="0" smtClean="0"/>
                        <a:t>03</a:t>
                      </a:r>
                      <a:endParaRPr lang="en-US" sz="1600" dirty="0"/>
                    </a:p>
                  </a:txBody>
                  <a:tcPr/>
                </a:tc>
                <a:tc>
                  <a:txBody>
                    <a:bodyPr/>
                    <a:lstStyle/>
                    <a:p>
                      <a:r>
                        <a:rPr lang="en-US" sz="1600" dirty="0" smtClean="0"/>
                        <a:t>Provident</a:t>
                      </a:r>
                      <a:r>
                        <a:rPr lang="en-US" sz="1600" baseline="0" dirty="0" smtClean="0"/>
                        <a:t> Fund A/C No.</a:t>
                      </a:r>
                      <a:endParaRPr lang="en-US" sz="1600" dirty="0"/>
                    </a:p>
                  </a:txBody>
                  <a:tcPr/>
                </a:tc>
                <a:tc>
                  <a:txBody>
                    <a:bodyPr/>
                    <a:lstStyle/>
                    <a:p>
                      <a:pPr algn="ctr"/>
                      <a:r>
                        <a:rPr lang="en-US" sz="1400" b="1" dirty="0" smtClean="0"/>
                        <a:t>HR/KNL/36265</a:t>
                      </a:r>
                      <a:endParaRPr lang="en-US" sz="1400" b="1" dirty="0"/>
                    </a:p>
                  </a:txBody>
                  <a:tcPr/>
                </a:tc>
              </a:tr>
              <a:tr h="483949">
                <a:tc>
                  <a:txBody>
                    <a:bodyPr/>
                    <a:lstStyle/>
                    <a:p>
                      <a:r>
                        <a:rPr lang="en-US" sz="1600" dirty="0" smtClean="0"/>
                        <a:t>04</a:t>
                      </a:r>
                      <a:endParaRPr lang="en-US" sz="1600" dirty="0"/>
                    </a:p>
                  </a:txBody>
                  <a:tcPr/>
                </a:tc>
                <a:tc>
                  <a:txBody>
                    <a:bodyPr/>
                    <a:lstStyle/>
                    <a:p>
                      <a:r>
                        <a:rPr lang="en-US" sz="1600" dirty="0" smtClean="0"/>
                        <a:t>ESIC No.</a:t>
                      </a:r>
                      <a:endParaRPr lang="en-US" sz="1600" dirty="0"/>
                    </a:p>
                  </a:txBody>
                  <a:tcPr/>
                </a:tc>
                <a:tc>
                  <a:txBody>
                    <a:bodyPr/>
                    <a:lstStyle/>
                    <a:p>
                      <a:pPr algn="ctr"/>
                      <a:r>
                        <a:rPr lang="en-US" sz="1400" b="1" dirty="0" smtClean="0"/>
                        <a:t>13/45736/1001</a:t>
                      </a:r>
                      <a:endParaRPr lang="en-US" sz="1400" b="1" dirty="0"/>
                    </a:p>
                  </a:txBody>
                  <a:tcPr/>
                </a:tc>
              </a:tr>
              <a:tr h="483949">
                <a:tc>
                  <a:txBody>
                    <a:bodyPr/>
                    <a:lstStyle/>
                    <a:p>
                      <a:r>
                        <a:rPr lang="en-US" sz="1600" dirty="0" smtClean="0"/>
                        <a:t>05</a:t>
                      </a:r>
                      <a:endParaRPr lang="en-US" sz="1600" dirty="0"/>
                    </a:p>
                  </a:txBody>
                  <a:tcPr/>
                </a:tc>
                <a:tc>
                  <a:txBody>
                    <a:bodyPr/>
                    <a:lstStyle/>
                    <a:p>
                      <a:r>
                        <a:rPr lang="en-US" sz="1600" dirty="0" smtClean="0"/>
                        <a:t>Boiler Certification</a:t>
                      </a:r>
                      <a:endParaRPr lang="en-US" sz="1600" dirty="0"/>
                    </a:p>
                  </a:txBody>
                  <a:tcPr/>
                </a:tc>
                <a:tc>
                  <a:txBody>
                    <a:bodyPr/>
                    <a:lstStyle/>
                    <a:p>
                      <a:pPr algn="ctr"/>
                      <a:r>
                        <a:rPr lang="en-US" sz="1400" b="1" dirty="0" smtClean="0"/>
                        <a:t>IAH/0144/2009</a:t>
                      </a:r>
                      <a:endParaRPr lang="en-US" sz="1400" b="1" dirty="0"/>
                    </a:p>
                  </a:txBody>
                  <a:tcPr/>
                </a:tc>
              </a:tr>
              <a:tr h="483949">
                <a:tc>
                  <a:txBody>
                    <a:bodyPr/>
                    <a:lstStyle/>
                    <a:p>
                      <a:r>
                        <a:rPr lang="en-US" sz="1600" dirty="0" smtClean="0"/>
                        <a:t>06</a:t>
                      </a:r>
                      <a:endParaRPr lang="en-US" sz="1600" dirty="0"/>
                    </a:p>
                  </a:txBody>
                  <a:tcPr/>
                </a:tc>
                <a:tc>
                  <a:txBody>
                    <a:bodyPr/>
                    <a:lstStyle/>
                    <a:p>
                      <a:r>
                        <a:rPr lang="en-US" sz="1400" b="0" dirty="0" smtClean="0"/>
                        <a:t>Importer –Exporter</a:t>
                      </a:r>
                      <a:r>
                        <a:rPr lang="en-US" sz="1400" b="0" baseline="0" dirty="0" smtClean="0"/>
                        <a:t> Code (IEC)</a:t>
                      </a:r>
                      <a:endParaRPr lang="en-US" sz="1400" b="0" dirty="0"/>
                    </a:p>
                  </a:txBody>
                  <a:tcPr/>
                </a:tc>
                <a:tc>
                  <a:txBody>
                    <a:bodyPr/>
                    <a:lstStyle/>
                    <a:p>
                      <a:pPr algn="ctr"/>
                      <a:r>
                        <a:rPr lang="en-US" sz="1400" b="1" dirty="0" smtClean="0"/>
                        <a:t>3309007812</a:t>
                      </a:r>
                      <a:endParaRPr lang="en-US" sz="1400" b="1" dirty="0"/>
                    </a:p>
                  </a:txBody>
                  <a:tcPr/>
                </a:tc>
              </a:tr>
              <a:tr h="483949">
                <a:tc>
                  <a:txBody>
                    <a:bodyPr/>
                    <a:lstStyle/>
                    <a:p>
                      <a:r>
                        <a:rPr lang="en-US" sz="1600" dirty="0" smtClean="0"/>
                        <a:t>07</a:t>
                      </a:r>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smtClean="0"/>
                        <a:t>ISO</a:t>
                      </a:r>
                      <a:r>
                        <a:rPr lang="en-US" sz="1600" baseline="0" dirty="0" smtClean="0"/>
                        <a:t> 9001:2008 Certification</a:t>
                      </a:r>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t>I/QSC-4574</a:t>
                      </a:r>
                      <a:endParaRPr lang="en-US" sz="1400" b="1" dirty="0"/>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4727448"/>
          </a:xfrm>
        </p:spPr>
        <p:txBody>
          <a:bodyPr/>
          <a:lstStyle/>
          <a:p>
            <a:pPr algn="ctr">
              <a:buNone/>
            </a:pPr>
            <a:r>
              <a:rPr lang="en-US" sz="2000" b="1" dirty="0" smtClean="0">
                <a:solidFill>
                  <a:schemeClr val="accent1"/>
                </a:solidFill>
              </a:rPr>
              <a:t>Kamlesh Kumar Singh Engineers Private Limited</a:t>
            </a:r>
            <a:br>
              <a:rPr lang="en-US" sz="2000" b="1" dirty="0" smtClean="0">
                <a:solidFill>
                  <a:schemeClr val="accent1"/>
                </a:solidFill>
              </a:rPr>
            </a:br>
            <a:r>
              <a:rPr lang="en-US" sz="1400" b="1" dirty="0" smtClean="0">
                <a:solidFill>
                  <a:schemeClr val="accent1"/>
                </a:solidFill>
              </a:rPr>
              <a:t>( An ISO 9001:2008 Company)</a:t>
            </a:r>
            <a:endParaRPr lang="en-US" sz="1400" b="1" dirty="0" smtClean="0"/>
          </a:p>
          <a:p>
            <a:r>
              <a:rPr lang="en-US" sz="1400" b="1" dirty="0" smtClean="0"/>
              <a:t>The Company is managed by following key persons :</a:t>
            </a:r>
          </a:p>
          <a:p>
            <a:pPr>
              <a:buNone/>
            </a:pPr>
            <a:endParaRPr lang="en-US" sz="1400" dirty="0"/>
          </a:p>
        </p:txBody>
      </p:sp>
      <p:graphicFrame>
        <p:nvGraphicFramePr>
          <p:cNvPr id="4" name="Table 3"/>
          <p:cNvGraphicFramePr>
            <a:graphicFrameLocks noGrp="1"/>
          </p:cNvGraphicFramePr>
          <p:nvPr/>
        </p:nvGraphicFramePr>
        <p:xfrm>
          <a:off x="457200" y="1524000"/>
          <a:ext cx="8077199" cy="2262447"/>
        </p:xfrm>
        <a:graphic>
          <a:graphicData uri="http://schemas.openxmlformats.org/drawingml/2006/table">
            <a:tbl>
              <a:tblPr firstRow="1" bandRow="1">
                <a:tableStyleId>{5C22544A-7EE6-4342-B048-85BDC9FD1C3A}</a:tableStyleId>
              </a:tblPr>
              <a:tblGrid>
                <a:gridCol w="1082511"/>
                <a:gridCol w="2651289"/>
                <a:gridCol w="4343399"/>
              </a:tblGrid>
              <a:tr h="387927">
                <a:tc>
                  <a:txBody>
                    <a:bodyPr/>
                    <a:lstStyle/>
                    <a:p>
                      <a:pPr algn="ctr"/>
                      <a:r>
                        <a:rPr lang="en-US" sz="1200" b="1" dirty="0" err="1" smtClean="0"/>
                        <a:t>Sr.No</a:t>
                      </a:r>
                      <a:r>
                        <a:rPr lang="en-US" sz="1200" b="1" dirty="0" smtClean="0"/>
                        <a:t>.</a:t>
                      </a:r>
                      <a:endParaRPr lang="en-US" sz="1200" b="1" dirty="0"/>
                    </a:p>
                  </a:txBody>
                  <a:tcPr/>
                </a:tc>
                <a:tc>
                  <a:txBody>
                    <a:bodyPr/>
                    <a:lstStyle/>
                    <a:p>
                      <a:pPr algn="ctr"/>
                      <a:r>
                        <a:rPr lang="en-US" sz="1200" b="1" dirty="0" smtClean="0"/>
                        <a:t>Name</a:t>
                      </a:r>
                      <a:endParaRPr lang="en-US" sz="1200" b="1" dirty="0"/>
                    </a:p>
                  </a:txBody>
                  <a:tcPr/>
                </a:tc>
                <a:tc>
                  <a:txBody>
                    <a:bodyPr/>
                    <a:lstStyle/>
                    <a:p>
                      <a:pPr algn="ctr"/>
                      <a:r>
                        <a:rPr lang="en-US" sz="1200" b="1" dirty="0" smtClean="0"/>
                        <a:t>Brief</a:t>
                      </a:r>
                      <a:r>
                        <a:rPr lang="en-US" sz="1200" b="1" baseline="0" dirty="0" smtClean="0"/>
                        <a:t> Description</a:t>
                      </a:r>
                      <a:endParaRPr lang="en-US" sz="1200" b="1" dirty="0"/>
                    </a:p>
                  </a:txBody>
                  <a:tcPr/>
                </a:tc>
              </a:tr>
              <a:tr h="387927">
                <a:tc>
                  <a:txBody>
                    <a:bodyPr/>
                    <a:lstStyle/>
                    <a:p>
                      <a:r>
                        <a:rPr lang="en-US" sz="1200" b="1" dirty="0" smtClean="0"/>
                        <a:t>1</a:t>
                      </a:r>
                      <a:endParaRPr lang="en-US" sz="1200" b="1" dirty="0"/>
                    </a:p>
                  </a:txBody>
                  <a:tcPr/>
                </a:tc>
                <a:tc>
                  <a:txBody>
                    <a:bodyPr/>
                    <a:lstStyle/>
                    <a:p>
                      <a:r>
                        <a:rPr lang="en-US" sz="1000" b="1" dirty="0" smtClean="0"/>
                        <a:t>Mr.Kamlesh Kumar Singh </a:t>
                      </a:r>
                      <a:r>
                        <a:rPr lang="en-US" sz="1000" b="1" baseline="0" dirty="0" smtClean="0"/>
                        <a:t>Managing Director</a:t>
                      </a:r>
                      <a:endParaRPr lang="en-US" sz="1000" b="1" dirty="0"/>
                    </a:p>
                  </a:txBody>
                  <a:tcPr/>
                </a:tc>
                <a:tc>
                  <a:txBody>
                    <a:bodyPr/>
                    <a:lstStyle/>
                    <a:p>
                      <a:pPr algn="ctr"/>
                      <a:r>
                        <a:rPr lang="en-US" sz="1000" b="1" baseline="0" dirty="0" smtClean="0"/>
                        <a:t>An Engineering graduate, founder of this company having  more than  25 years of experience in Construction business successfully</a:t>
                      </a:r>
                      <a:r>
                        <a:rPr lang="en-US" sz="1200" b="1" baseline="0" dirty="0" smtClean="0"/>
                        <a:t>.</a:t>
                      </a:r>
                      <a:endParaRPr lang="en-US" sz="1200" b="1" dirty="0"/>
                    </a:p>
                  </a:txBody>
                  <a:tcPr/>
                </a:tc>
              </a:tr>
              <a:tr h="387927">
                <a:tc>
                  <a:txBody>
                    <a:bodyPr/>
                    <a:lstStyle/>
                    <a:p>
                      <a:r>
                        <a:rPr lang="en-US" sz="1200" b="1" dirty="0" smtClean="0"/>
                        <a:t>2</a:t>
                      </a:r>
                      <a:endParaRPr lang="en-US" sz="1200" b="1" dirty="0"/>
                    </a:p>
                  </a:txBody>
                  <a:tcPr/>
                </a:tc>
                <a:tc>
                  <a:txBody>
                    <a:bodyPr/>
                    <a:lstStyle/>
                    <a:p>
                      <a:r>
                        <a:rPr lang="en-US" sz="1000" b="1" dirty="0" smtClean="0"/>
                        <a:t>Mr. Birendra Kumar Singh</a:t>
                      </a:r>
                    </a:p>
                    <a:p>
                      <a:r>
                        <a:rPr lang="en-US" sz="1000" b="1" dirty="0" smtClean="0"/>
                        <a:t>Director Operations</a:t>
                      </a:r>
                      <a:endParaRPr lang="en-US" sz="1200" b="1" dirty="0"/>
                    </a:p>
                  </a:txBody>
                  <a:tcPr/>
                </a:tc>
                <a:tc>
                  <a:txBody>
                    <a:bodyPr/>
                    <a:lstStyle/>
                    <a:p>
                      <a:pPr algn="ctr"/>
                      <a:r>
                        <a:rPr lang="en-US" sz="1000" b="1" dirty="0" smtClean="0"/>
                        <a:t>Graduated</a:t>
                      </a:r>
                      <a:r>
                        <a:rPr lang="en-US" sz="1000" b="1" baseline="0" dirty="0" smtClean="0"/>
                        <a:t> as a Bachelor of Engineering and worming with this company since its inception. He is having more than 25 years of experience in the field of  project operation</a:t>
                      </a:r>
                      <a:r>
                        <a:rPr lang="en-US" sz="1200" b="1" baseline="0" dirty="0" smtClean="0"/>
                        <a:t>.</a:t>
                      </a:r>
                      <a:endParaRPr lang="en-US" sz="1200" b="1" dirty="0"/>
                    </a:p>
                  </a:txBody>
                  <a:tcPr/>
                </a:tc>
              </a:tr>
              <a:tr h="387927">
                <a:tc>
                  <a:txBody>
                    <a:bodyPr/>
                    <a:lstStyle/>
                    <a:p>
                      <a:r>
                        <a:rPr lang="en-US" sz="1100" b="1" dirty="0" smtClean="0"/>
                        <a:t>3. </a:t>
                      </a:r>
                      <a:endParaRPr lang="en-US" sz="1100" b="1" dirty="0"/>
                    </a:p>
                  </a:txBody>
                  <a:tcPr/>
                </a:tc>
                <a:tc>
                  <a:txBody>
                    <a:bodyPr/>
                    <a:lstStyle/>
                    <a:p>
                      <a:r>
                        <a:rPr lang="en-US" sz="1100" b="1" dirty="0" smtClean="0"/>
                        <a:t>Mr. Anil  Prasad Singh</a:t>
                      </a:r>
                    </a:p>
                    <a:p>
                      <a:r>
                        <a:rPr lang="en-US" sz="1100" b="1" dirty="0" smtClean="0"/>
                        <a:t>Director</a:t>
                      </a:r>
                      <a:endParaRPr lang="en-US" sz="1100" b="1" dirty="0"/>
                    </a:p>
                  </a:txBody>
                  <a:tcPr/>
                </a:tc>
                <a:tc>
                  <a:txBody>
                    <a:bodyPr/>
                    <a:lstStyle/>
                    <a:p>
                      <a:pPr algn="ctr"/>
                      <a:r>
                        <a:rPr lang="en-US" sz="1000" b="1" dirty="0" smtClean="0"/>
                        <a:t>On</a:t>
                      </a:r>
                      <a:r>
                        <a:rPr lang="en-US" sz="1000" b="1" baseline="0" dirty="0" smtClean="0"/>
                        <a:t> completion of bachelor of engineering worked with M/s Perton Engg. Construction Ltd for 25 years and with IOT Engg. Projects Ltd for more than 7 years. He associated with this company since 2013</a:t>
                      </a:r>
                      <a:r>
                        <a:rPr lang="en-US" sz="1100" b="1" baseline="0" dirty="0" smtClean="0"/>
                        <a:t>.</a:t>
                      </a:r>
                      <a:endParaRPr lang="en-US" sz="1100" b="1"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83880" cy="5641848"/>
          </a:xfrm>
        </p:spPr>
        <p:txBody>
          <a:bodyPr/>
          <a:lstStyle/>
          <a:p>
            <a:pPr algn="ctr">
              <a:buNone/>
            </a:pPr>
            <a:r>
              <a:rPr lang="en-US" sz="1800" b="1" dirty="0" smtClean="0">
                <a:solidFill>
                  <a:schemeClr val="accent1"/>
                </a:solidFill>
              </a:rPr>
              <a:t>Kamlesh Kumar Singh Engineers Private Limited</a:t>
            </a:r>
            <a:br>
              <a:rPr lang="en-US" sz="1800" b="1" dirty="0" smtClean="0">
                <a:solidFill>
                  <a:schemeClr val="accent1"/>
                </a:solidFill>
              </a:rPr>
            </a:br>
            <a:r>
              <a:rPr lang="en-US" sz="1200" b="1" dirty="0" smtClean="0">
                <a:solidFill>
                  <a:schemeClr val="accent1"/>
                </a:solidFill>
              </a:rPr>
              <a:t>( An ISO 9001:2008 Company)</a:t>
            </a:r>
          </a:p>
          <a:p>
            <a:pPr>
              <a:buNone/>
            </a:pPr>
            <a:r>
              <a:rPr lang="en-US" sz="1600" b="1" u="sng" dirty="0" smtClean="0"/>
              <a:t>Organizational  Chart</a:t>
            </a:r>
            <a:endParaRPr lang="en-US" b="1" u="sng" dirty="0" smtClean="0"/>
          </a:p>
          <a:p>
            <a:pPr>
              <a:buNone/>
            </a:pPr>
            <a:r>
              <a:rPr lang="en-US" sz="1100" dirty="0" smtClean="0"/>
              <a:t> </a:t>
            </a:r>
            <a:endParaRPr lang="en-US" sz="1100" dirty="0"/>
          </a:p>
        </p:txBody>
      </p:sp>
      <p:sp>
        <p:nvSpPr>
          <p:cNvPr id="4" name="Rectangle 3"/>
          <p:cNvSpPr/>
          <p:nvPr/>
        </p:nvSpPr>
        <p:spPr>
          <a:xfrm>
            <a:off x="1447800" y="1447800"/>
            <a:ext cx="609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Managing Director</a:t>
            </a:r>
            <a:endParaRPr lang="en-US" b="1" dirty="0"/>
          </a:p>
        </p:txBody>
      </p:sp>
      <p:cxnSp>
        <p:nvCxnSpPr>
          <p:cNvPr id="6" name="Straight Arrow Connector 5"/>
          <p:cNvCxnSpPr>
            <a:stCxn id="4" idx="2"/>
          </p:cNvCxnSpPr>
          <p:nvPr/>
        </p:nvCxnSpPr>
        <p:spPr>
          <a:xfrm>
            <a:off x="4495800" y="18288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2133600"/>
            <a:ext cx="594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2133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 y="2438400"/>
            <a:ext cx="2819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Director </a:t>
            </a:r>
          </a:p>
          <a:p>
            <a:pPr algn="ctr"/>
            <a:r>
              <a:rPr lang="en-US" sz="1100" b="1" dirty="0" smtClean="0"/>
              <a:t>Operations</a:t>
            </a:r>
            <a:endParaRPr lang="en-US" sz="1100" b="1" dirty="0"/>
          </a:p>
        </p:txBody>
      </p:sp>
      <p:cxnSp>
        <p:nvCxnSpPr>
          <p:cNvPr id="20" name="Straight Arrow Connector 19"/>
          <p:cNvCxnSpPr/>
          <p:nvPr/>
        </p:nvCxnSpPr>
        <p:spPr>
          <a:xfrm>
            <a:off x="7391400" y="2133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715000" y="25146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Director</a:t>
            </a:r>
            <a:endParaRPr lang="en-US" sz="1100" b="1" dirty="0"/>
          </a:p>
        </p:txBody>
      </p:sp>
      <p:cxnSp>
        <p:nvCxnSpPr>
          <p:cNvPr id="59" name="Straight Arrow Connector 58"/>
          <p:cNvCxnSpPr/>
          <p:nvPr/>
        </p:nvCxnSpPr>
        <p:spPr>
          <a:xfrm>
            <a:off x="1066800" y="2819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57200" y="31242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Project Manager</a:t>
            </a:r>
            <a:endParaRPr lang="en-US" sz="900" b="1" dirty="0"/>
          </a:p>
        </p:txBody>
      </p:sp>
      <p:cxnSp>
        <p:nvCxnSpPr>
          <p:cNvPr id="62" name="Straight Arrow Connector 61"/>
          <p:cNvCxnSpPr/>
          <p:nvPr/>
        </p:nvCxnSpPr>
        <p:spPr>
          <a:xfrm>
            <a:off x="2590800" y="2667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981200" y="31242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HSE</a:t>
            </a:r>
            <a:endParaRPr lang="en-US" sz="1050" b="1" dirty="0"/>
          </a:p>
        </p:txBody>
      </p:sp>
      <p:cxnSp>
        <p:nvCxnSpPr>
          <p:cNvPr id="66" name="Straight Arrow Connector 65"/>
          <p:cNvCxnSpPr>
            <a:stCxn id="15" idx="2"/>
            <a:endCxn id="115" idx="0"/>
          </p:cNvCxnSpPr>
          <p:nvPr/>
        </p:nvCxnSpPr>
        <p:spPr>
          <a:xfrm flipH="1">
            <a:off x="1828800" y="2819400"/>
            <a:ext cx="381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33400" y="36576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Resident Cons. Manager</a:t>
            </a:r>
            <a:endParaRPr lang="en-US" sz="900" b="1" dirty="0"/>
          </a:p>
        </p:txBody>
      </p:sp>
      <p:cxnSp>
        <p:nvCxnSpPr>
          <p:cNvPr id="102" name="Straight Arrow Connector 101"/>
          <p:cNvCxnSpPr/>
          <p:nvPr/>
        </p:nvCxnSpPr>
        <p:spPr>
          <a:xfrm>
            <a:off x="2590800" y="3352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981200" y="3581400"/>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Head HSE</a:t>
            </a:r>
            <a:endParaRPr lang="en-US" b="1" dirty="0"/>
          </a:p>
        </p:txBody>
      </p:sp>
      <p:cxnSp>
        <p:nvCxnSpPr>
          <p:cNvPr id="111" name="Straight Arrow Connector 110"/>
          <p:cNvCxnSpPr/>
          <p:nvPr/>
        </p:nvCxnSpPr>
        <p:spPr>
          <a:xfrm>
            <a:off x="2590800" y="3810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981200" y="4114800"/>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Safety Manager</a:t>
            </a:r>
            <a:endParaRPr lang="en-US" sz="1000" b="1" dirty="0"/>
          </a:p>
        </p:txBody>
      </p:sp>
      <p:sp>
        <p:nvSpPr>
          <p:cNvPr id="115" name="Rectangle 114"/>
          <p:cNvSpPr/>
          <p:nvPr/>
        </p:nvSpPr>
        <p:spPr>
          <a:xfrm>
            <a:off x="914400" y="5334000"/>
            <a:ext cx="1828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Quality Management</a:t>
            </a:r>
            <a:endParaRPr lang="en-US" sz="1000" b="1" dirty="0"/>
          </a:p>
        </p:txBody>
      </p:sp>
      <p:cxnSp>
        <p:nvCxnSpPr>
          <p:cNvPr id="118" name="Straight Arrow Connector 117"/>
          <p:cNvCxnSpPr/>
          <p:nvPr/>
        </p:nvCxnSpPr>
        <p:spPr>
          <a:xfrm>
            <a:off x="5867400" y="2895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7772400" y="2895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724400" y="3429000"/>
            <a:ext cx="1981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Tender/Costing Estimation</a:t>
            </a:r>
            <a:endParaRPr lang="en-US" sz="800" b="1" dirty="0"/>
          </a:p>
        </p:txBody>
      </p:sp>
      <p:sp>
        <p:nvSpPr>
          <p:cNvPr id="125" name="Rectangle 124"/>
          <p:cNvSpPr/>
          <p:nvPr/>
        </p:nvSpPr>
        <p:spPr>
          <a:xfrm>
            <a:off x="7010400" y="34290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Business Development</a:t>
            </a:r>
            <a:endParaRPr lang="en-US" sz="700" b="1" dirty="0"/>
          </a:p>
        </p:txBody>
      </p:sp>
      <p:cxnSp>
        <p:nvCxnSpPr>
          <p:cNvPr id="134" name="Straight Arrow Connector 133"/>
          <p:cNvCxnSpPr/>
          <p:nvPr/>
        </p:nvCxnSpPr>
        <p:spPr>
          <a:xfrm>
            <a:off x="4495800" y="2133600"/>
            <a:ext cx="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276600" y="47244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3276600" y="4724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5638800" y="4724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2895600" y="5029200"/>
            <a:ext cx="152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Human Resource</a:t>
            </a:r>
            <a:endParaRPr lang="en-US" sz="1100" b="1" dirty="0"/>
          </a:p>
        </p:txBody>
      </p:sp>
      <p:sp>
        <p:nvSpPr>
          <p:cNvPr id="152" name="Rectangle 151"/>
          <p:cNvSpPr/>
          <p:nvPr/>
        </p:nvSpPr>
        <p:spPr>
          <a:xfrm>
            <a:off x="4800600" y="5029200"/>
            <a:ext cx="152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Finance</a:t>
            </a:r>
            <a:endParaRPr lang="en-US" sz="11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2000" b="1" dirty="0" smtClean="0"/>
              <a:t>Organizational Strength </a:t>
            </a:r>
          </a:p>
          <a:p>
            <a:pPr>
              <a:buNone/>
            </a:pPr>
            <a:r>
              <a:rPr lang="en-US" sz="1400" b="1" u="sng" dirty="0" smtClean="0"/>
              <a:t>Human Resources</a:t>
            </a:r>
          </a:p>
          <a:p>
            <a:r>
              <a:rPr lang="en-US" sz="1200" dirty="0" smtClean="0"/>
              <a:t>Present staff strength of this company is 550 professionally qualified in senior level/ mid level and junior level </a:t>
            </a:r>
          </a:p>
          <a:p>
            <a:r>
              <a:rPr lang="en-US" sz="1200" dirty="0" smtClean="0"/>
              <a:t>At present company’s total workmen strength is around 6500 in the grade of highly skilled , skilled and semi skilled</a:t>
            </a:r>
            <a:r>
              <a:rPr lang="en-US" sz="1200" dirty="0" smtClean="0"/>
              <a:t>.</a:t>
            </a:r>
          </a:p>
          <a:p>
            <a:r>
              <a:rPr lang="en-US" sz="1200" dirty="0" smtClean="0"/>
              <a:t>Industry Specific Training : The HR department implements policies for continued training.</a:t>
            </a:r>
          </a:p>
          <a:p>
            <a:r>
              <a:rPr lang="en-US" sz="1200" dirty="0" smtClean="0"/>
              <a:t>Professionalism and Retention: Our HR policies focuses on incentives bonuses when a project milestone is reached. </a:t>
            </a:r>
          </a:p>
          <a:p>
            <a:r>
              <a:rPr lang="en-US" sz="1200" dirty="0" smtClean="0"/>
              <a:t>Mentoring </a:t>
            </a:r>
          </a:p>
          <a:p>
            <a:endParaRPr lang="en-US" sz="1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183880" cy="5260848"/>
          </a:xfrm>
        </p:spPr>
        <p:txBody>
          <a:bodyPr/>
          <a:lstStyle/>
          <a:p>
            <a:pPr>
              <a:buNone/>
            </a:pPr>
            <a:endParaRPr lang="en-US" sz="2000" b="1" u="sng" dirty="0" smtClean="0"/>
          </a:p>
          <a:p>
            <a:pPr>
              <a:buNone/>
            </a:pPr>
            <a:endParaRPr lang="en-US" sz="2000" b="1" u="sng" dirty="0" smtClean="0"/>
          </a:p>
          <a:p>
            <a:pPr>
              <a:buNone/>
            </a:pPr>
            <a:endParaRPr lang="en-US" sz="2000" b="1" u="sng" dirty="0"/>
          </a:p>
        </p:txBody>
      </p:sp>
      <p:graphicFrame>
        <p:nvGraphicFramePr>
          <p:cNvPr id="4" name="Table 3"/>
          <p:cNvGraphicFramePr>
            <a:graphicFrameLocks noGrp="1"/>
          </p:cNvGraphicFramePr>
          <p:nvPr/>
        </p:nvGraphicFramePr>
        <p:xfrm>
          <a:off x="609600" y="838200"/>
          <a:ext cx="7848600" cy="4973320"/>
        </p:xfrm>
        <a:graphic>
          <a:graphicData uri="http://schemas.openxmlformats.org/drawingml/2006/table">
            <a:tbl>
              <a:tblPr firstRow="1" bandRow="1">
                <a:tableStyleId>{5C22544A-7EE6-4342-B048-85BDC9FD1C3A}</a:tableStyleId>
              </a:tblPr>
              <a:tblGrid>
                <a:gridCol w="685800"/>
                <a:gridCol w="2453640"/>
                <a:gridCol w="1569720"/>
                <a:gridCol w="1569720"/>
                <a:gridCol w="1569720"/>
              </a:tblGrid>
              <a:tr h="370840">
                <a:tc>
                  <a:txBody>
                    <a:bodyPr/>
                    <a:lstStyle/>
                    <a:p>
                      <a:r>
                        <a:rPr lang="en-US" dirty="0" err="1" smtClean="0"/>
                        <a:t>Sn</a:t>
                      </a:r>
                      <a:r>
                        <a:rPr lang="en-US" dirty="0" smtClean="0"/>
                        <a:t>.</a:t>
                      </a:r>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Capacity</a:t>
                      </a:r>
                      <a:endParaRPr lang="en-US" dirty="0"/>
                    </a:p>
                  </a:txBody>
                  <a:tcPr/>
                </a:tc>
                <a:tc>
                  <a:txBody>
                    <a:bodyPr/>
                    <a:lstStyle/>
                    <a:p>
                      <a:pPr algn="ctr"/>
                      <a:r>
                        <a:rPr lang="en-US" dirty="0" smtClean="0"/>
                        <a:t>Unit</a:t>
                      </a:r>
                      <a:endParaRPr lang="en-US" dirty="0"/>
                    </a:p>
                  </a:txBody>
                  <a:tcPr/>
                </a:tc>
                <a:tc>
                  <a:txBody>
                    <a:bodyPr/>
                    <a:lstStyle/>
                    <a:p>
                      <a:pPr algn="ctr"/>
                      <a:r>
                        <a:rPr lang="en-US" dirty="0" smtClean="0"/>
                        <a:t>Quantity</a:t>
                      </a:r>
                      <a:r>
                        <a:rPr lang="en-US" baseline="0" dirty="0" smtClean="0"/>
                        <a:t> </a:t>
                      </a:r>
                      <a:endParaRPr lang="en-US" dirty="0"/>
                    </a:p>
                  </a:txBody>
                  <a:tcPr/>
                </a:tc>
              </a:tr>
              <a:tr h="370840">
                <a:tc>
                  <a:txBody>
                    <a:bodyPr/>
                    <a:lstStyle/>
                    <a:p>
                      <a:pPr algn="ctr"/>
                      <a:r>
                        <a:rPr lang="en-US" sz="1100" b="1" dirty="0" smtClean="0"/>
                        <a:t>1</a:t>
                      </a:r>
                      <a:endParaRPr lang="en-US" sz="1100" b="1" dirty="0"/>
                    </a:p>
                  </a:txBody>
                  <a:tcPr/>
                </a:tc>
                <a:tc>
                  <a:txBody>
                    <a:bodyPr/>
                    <a:lstStyle/>
                    <a:p>
                      <a:r>
                        <a:rPr lang="en-US" sz="1100" b="1" dirty="0" smtClean="0"/>
                        <a:t>Hydraulic Bundle Extractor</a:t>
                      </a:r>
                      <a:endParaRPr lang="en-US" sz="1100" b="1" dirty="0"/>
                    </a:p>
                  </a:txBody>
                  <a:tcPr/>
                </a:tc>
                <a:tc>
                  <a:txBody>
                    <a:bodyPr/>
                    <a:lstStyle/>
                    <a:p>
                      <a:pPr algn="ctr"/>
                      <a:r>
                        <a:rPr lang="en-US" sz="1100" b="1" dirty="0" smtClean="0"/>
                        <a:t>40 MT</a:t>
                      </a: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1</a:t>
                      </a:r>
                      <a:endParaRPr lang="en-US" sz="1100" b="1" dirty="0"/>
                    </a:p>
                  </a:txBody>
                  <a:tcPr/>
                </a:tc>
              </a:tr>
              <a:tr h="370840">
                <a:tc>
                  <a:txBody>
                    <a:bodyPr/>
                    <a:lstStyle/>
                    <a:p>
                      <a:pPr algn="ctr"/>
                      <a:r>
                        <a:rPr lang="en-US" sz="1100" dirty="0" smtClean="0"/>
                        <a:t>2</a:t>
                      </a:r>
                      <a:endParaRPr lang="en-US" sz="1100" dirty="0"/>
                    </a:p>
                  </a:txBody>
                  <a:tcPr/>
                </a:tc>
                <a:tc>
                  <a:txBody>
                    <a:bodyPr/>
                    <a:lstStyle/>
                    <a:p>
                      <a:pPr algn="ctr"/>
                      <a:r>
                        <a:rPr lang="en-US" sz="1050" b="1" dirty="0" smtClean="0"/>
                        <a:t>Hydraulic</a:t>
                      </a:r>
                      <a:r>
                        <a:rPr lang="en-US" sz="1050" b="1" baseline="0" dirty="0" smtClean="0"/>
                        <a:t> Excavator</a:t>
                      </a:r>
                      <a:endParaRPr lang="en-US" sz="1050" b="1" dirty="0"/>
                    </a:p>
                  </a:txBody>
                  <a:tcPr/>
                </a:tc>
                <a:tc>
                  <a:txBody>
                    <a:bodyPr/>
                    <a:lstStyle/>
                    <a:p>
                      <a:pPr algn="ct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2</a:t>
                      </a:r>
                      <a:endParaRPr lang="en-US" sz="1100" b="1" dirty="0"/>
                    </a:p>
                  </a:txBody>
                  <a:tcPr/>
                </a:tc>
              </a:tr>
              <a:tr h="370840">
                <a:tc>
                  <a:txBody>
                    <a:bodyPr/>
                    <a:lstStyle/>
                    <a:p>
                      <a:pPr algn="ctr"/>
                      <a:r>
                        <a:rPr lang="en-US" sz="1100" dirty="0" smtClean="0"/>
                        <a:t>3</a:t>
                      </a:r>
                      <a:endParaRPr lang="en-US" sz="1100" dirty="0"/>
                    </a:p>
                  </a:txBody>
                  <a:tcPr/>
                </a:tc>
                <a:tc>
                  <a:txBody>
                    <a:bodyPr/>
                    <a:lstStyle/>
                    <a:p>
                      <a:pPr algn="ctr"/>
                      <a:r>
                        <a:rPr lang="en-US" sz="1200" b="1" dirty="0" smtClean="0"/>
                        <a:t>Mobile Crane 320</a:t>
                      </a:r>
                      <a:endParaRPr lang="en-US" sz="1200" b="1" dirty="0"/>
                    </a:p>
                  </a:txBody>
                  <a:tcPr/>
                </a:tc>
                <a:tc>
                  <a:txBody>
                    <a:bodyPr/>
                    <a:lstStyle/>
                    <a:p>
                      <a:pPr algn="ctr"/>
                      <a:endParaRPr lang="en-US" sz="1200" b="1"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1</a:t>
                      </a:r>
                      <a:endParaRPr lang="en-US" sz="1200" b="1" dirty="0"/>
                    </a:p>
                  </a:txBody>
                  <a:tcPr/>
                </a:tc>
              </a:tr>
              <a:tr h="370840">
                <a:tc>
                  <a:txBody>
                    <a:bodyPr/>
                    <a:lstStyle/>
                    <a:p>
                      <a:pPr algn="ctr"/>
                      <a:r>
                        <a:rPr lang="en-US" sz="1100" dirty="0" smtClean="0"/>
                        <a:t>4</a:t>
                      </a:r>
                      <a:endParaRPr lang="en-US" sz="1100" dirty="0"/>
                    </a:p>
                  </a:txBody>
                  <a:tcPr/>
                </a:tc>
                <a:tc>
                  <a:txBody>
                    <a:bodyPr/>
                    <a:lstStyle/>
                    <a:p>
                      <a:pPr algn="ctr"/>
                      <a:r>
                        <a:rPr lang="en-US" sz="1200" b="1" dirty="0" smtClean="0"/>
                        <a:t>Mobile Crane</a:t>
                      </a:r>
                      <a:endParaRPr lang="en-US" sz="1200" b="1" dirty="0"/>
                    </a:p>
                  </a:txBody>
                  <a:tcPr/>
                </a:tc>
                <a:tc>
                  <a:txBody>
                    <a:bodyPr/>
                    <a:lstStyle/>
                    <a:p>
                      <a:pPr algn="ctr"/>
                      <a:r>
                        <a:rPr lang="en-US" sz="1200" b="1" dirty="0" smtClean="0"/>
                        <a:t>80 Ton</a:t>
                      </a:r>
                      <a:endParaRPr lang="en-US" sz="1200" b="1" dirty="0"/>
                    </a:p>
                  </a:txBody>
                  <a:tcPr/>
                </a:tc>
                <a:tc>
                  <a:txBody>
                    <a:bodyPr/>
                    <a:lstStyle/>
                    <a:p>
                      <a:pPr algn="ctr"/>
                      <a:r>
                        <a:rPr lang="en-US" sz="1200" b="1" dirty="0" smtClean="0"/>
                        <a:t> NOS</a:t>
                      </a:r>
                      <a:endParaRPr lang="en-US" sz="1200" b="1" dirty="0"/>
                    </a:p>
                  </a:txBody>
                  <a:tcPr/>
                </a:tc>
                <a:tc>
                  <a:txBody>
                    <a:bodyPr/>
                    <a:lstStyle/>
                    <a:p>
                      <a:pPr algn="ctr"/>
                      <a:r>
                        <a:rPr lang="en-US" sz="1200" b="1" dirty="0" smtClean="0"/>
                        <a:t>1</a:t>
                      </a:r>
                      <a:endParaRPr lang="en-US" sz="1200" b="1" dirty="0"/>
                    </a:p>
                  </a:txBody>
                  <a:tcPr/>
                </a:tc>
              </a:tr>
              <a:tr h="370840">
                <a:tc>
                  <a:txBody>
                    <a:bodyPr/>
                    <a:lstStyle/>
                    <a:p>
                      <a:pPr algn="ctr"/>
                      <a:r>
                        <a:rPr lang="en-US" sz="1100" dirty="0" smtClean="0"/>
                        <a:t>5</a:t>
                      </a:r>
                      <a:endParaRPr lang="en-US" sz="1100" dirty="0"/>
                    </a:p>
                  </a:txBody>
                  <a:tcPr/>
                </a:tc>
                <a:tc>
                  <a:txBody>
                    <a:bodyPr/>
                    <a:lstStyle/>
                    <a:p>
                      <a:pPr algn="ctr"/>
                      <a:r>
                        <a:rPr lang="en-US" sz="1100" b="1" dirty="0" smtClean="0"/>
                        <a:t>Pick</a:t>
                      </a:r>
                      <a:r>
                        <a:rPr lang="en-US" sz="1100" b="1" baseline="0" dirty="0" smtClean="0"/>
                        <a:t> &amp; Carry Crane</a:t>
                      </a:r>
                      <a:r>
                        <a:rPr lang="en-US" sz="1100" b="1" dirty="0" smtClean="0"/>
                        <a:t> (F-15 or equivalent)</a:t>
                      </a:r>
                      <a:endParaRPr lang="en-US" sz="1100" b="1" dirty="0"/>
                    </a:p>
                  </a:txBody>
                  <a:tcPr/>
                </a:tc>
                <a:tc>
                  <a:txBody>
                    <a:bodyPr/>
                    <a:lstStyle/>
                    <a:p>
                      <a:pPr algn="ctr"/>
                      <a:r>
                        <a:rPr lang="en-US" sz="1100" b="1" dirty="0" smtClean="0"/>
                        <a:t>Up to 15 MT</a:t>
                      </a: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15</a:t>
                      </a:r>
                      <a:endParaRPr lang="en-US" sz="1100" b="1" dirty="0"/>
                    </a:p>
                  </a:txBody>
                  <a:tcPr/>
                </a:tc>
              </a:tr>
              <a:tr h="370840">
                <a:tc>
                  <a:txBody>
                    <a:bodyPr/>
                    <a:lstStyle/>
                    <a:p>
                      <a:pPr algn="ctr"/>
                      <a:r>
                        <a:rPr lang="en-US" sz="1100" dirty="0" smtClean="0"/>
                        <a:t>4</a:t>
                      </a:r>
                      <a:endParaRPr lang="en-US" sz="1100" dirty="0"/>
                    </a:p>
                  </a:txBody>
                  <a:tcPr/>
                </a:tc>
                <a:tc>
                  <a:txBody>
                    <a:bodyPr/>
                    <a:lstStyle/>
                    <a:p>
                      <a:pPr algn="ctr"/>
                      <a:r>
                        <a:rPr lang="en-US" sz="1100" b="1" dirty="0" smtClean="0"/>
                        <a:t>Transit</a:t>
                      </a:r>
                      <a:r>
                        <a:rPr lang="en-US" sz="1100" b="1" baseline="0" dirty="0" smtClean="0"/>
                        <a:t> Mixer</a:t>
                      </a:r>
                      <a:endParaRPr lang="en-US" sz="1100" b="1" dirty="0"/>
                    </a:p>
                  </a:txBody>
                  <a:tcPr/>
                </a:tc>
                <a:tc>
                  <a:txBody>
                    <a:bodyPr/>
                    <a:lstStyle/>
                    <a:p>
                      <a:pPr algn="ct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2</a:t>
                      </a:r>
                      <a:endParaRPr lang="en-US" sz="1100" b="1" dirty="0"/>
                    </a:p>
                  </a:txBody>
                  <a:tcPr/>
                </a:tc>
              </a:tr>
              <a:tr h="370840">
                <a:tc>
                  <a:txBody>
                    <a:bodyPr/>
                    <a:lstStyle/>
                    <a:p>
                      <a:pPr algn="ctr"/>
                      <a:r>
                        <a:rPr lang="en-US" sz="1100" b="1" dirty="0" smtClean="0"/>
                        <a:t>5</a:t>
                      </a:r>
                      <a:endParaRPr lang="en-US" sz="1100" b="1" dirty="0"/>
                    </a:p>
                  </a:txBody>
                  <a:tcPr/>
                </a:tc>
                <a:tc>
                  <a:txBody>
                    <a:bodyPr/>
                    <a:lstStyle/>
                    <a:p>
                      <a:pPr algn="ctr"/>
                      <a:r>
                        <a:rPr lang="en-US" sz="1100" b="1" dirty="0" smtClean="0"/>
                        <a:t>Needle Vibrators</a:t>
                      </a:r>
                      <a:endParaRPr lang="en-US" sz="1100" b="1" dirty="0"/>
                    </a:p>
                  </a:txBody>
                  <a:tcPr/>
                </a:tc>
                <a:tc>
                  <a:txBody>
                    <a:bodyPr/>
                    <a:lstStyle/>
                    <a:p>
                      <a:pPr algn="ctr"/>
                      <a:r>
                        <a:rPr lang="en-US" sz="1100" b="1" dirty="0" smtClean="0"/>
                        <a:t>6 </a:t>
                      </a:r>
                      <a:r>
                        <a:rPr lang="en-US" sz="1100" b="1" dirty="0" err="1" smtClean="0"/>
                        <a:t>Cu.m</a:t>
                      </a: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6</a:t>
                      </a:r>
                      <a:endParaRPr lang="en-US" sz="1100" b="1" dirty="0"/>
                    </a:p>
                  </a:txBody>
                  <a:tcPr/>
                </a:tc>
              </a:tr>
              <a:tr h="370840">
                <a:tc>
                  <a:txBody>
                    <a:bodyPr/>
                    <a:lstStyle/>
                    <a:p>
                      <a:pPr algn="ctr"/>
                      <a:r>
                        <a:rPr lang="en-US" sz="1100" b="1" dirty="0" smtClean="0"/>
                        <a:t>6</a:t>
                      </a:r>
                      <a:endParaRPr lang="en-US" sz="1100" b="1" dirty="0"/>
                    </a:p>
                  </a:txBody>
                  <a:tcPr/>
                </a:tc>
                <a:tc>
                  <a:txBody>
                    <a:bodyPr/>
                    <a:lstStyle/>
                    <a:p>
                      <a:pPr algn="ctr"/>
                      <a:r>
                        <a:rPr lang="en-US" sz="1100" b="1" dirty="0" smtClean="0"/>
                        <a:t>Dumper</a:t>
                      </a:r>
                      <a:endParaRPr lang="en-US" sz="1100" b="1" dirty="0"/>
                    </a:p>
                  </a:txBody>
                  <a:tcPr/>
                </a:tc>
                <a:tc>
                  <a:txBody>
                    <a:bodyPr/>
                    <a:lstStyle/>
                    <a:p>
                      <a:pPr algn="ctr"/>
                      <a:r>
                        <a:rPr lang="en-US" sz="1100" b="1" dirty="0" smtClean="0"/>
                        <a:t>6 Ton</a:t>
                      </a:r>
                      <a:endParaRPr lang="en-US" sz="1100" b="1" dirty="0"/>
                    </a:p>
                  </a:txBody>
                  <a:tcPr/>
                </a:tc>
                <a:tc>
                  <a:txBody>
                    <a:bodyPr/>
                    <a:lstStyle/>
                    <a:p>
                      <a:pPr algn="ctr"/>
                      <a:r>
                        <a:rPr lang="en-US" sz="1100" b="1" dirty="0" smtClean="0"/>
                        <a:t>NOS</a:t>
                      </a:r>
                      <a:endParaRPr lang="en-US" sz="1100" b="1" dirty="0"/>
                    </a:p>
                  </a:txBody>
                  <a:tcPr/>
                </a:tc>
                <a:tc>
                  <a:txBody>
                    <a:bodyPr/>
                    <a:lstStyle/>
                    <a:p>
                      <a:pPr algn="ctr"/>
                      <a:r>
                        <a:rPr lang="en-US" sz="1100" b="1" dirty="0" smtClean="0"/>
                        <a:t>2</a:t>
                      </a:r>
                      <a:endParaRPr lang="en-US" sz="1100" b="1" dirty="0"/>
                    </a:p>
                  </a:txBody>
                  <a:tcPr/>
                </a:tc>
              </a:tr>
              <a:tr h="370840">
                <a:tc>
                  <a:txBody>
                    <a:bodyPr/>
                    <a:lstStyle/>
                    <a:p>
                      <a:pPr algn="ctr"/>
                      <a:r>
                        <a:rPr lang="en-US" sz="1100" b="1" dirty="0" smtClean="0"/>
                        <a:t>7</a:t>
                      </a:r>
                      <a:endParaRPr lang="en-US" sz="1100" b="1" dirty="0"/>
                    </a:p>
                  </a:txBody>
                  <a:tcPr/>
                </a:tc>
                <a:tc>
                  <a:txBody>
                    <a:bodyPr/>
                    <a:lstStyle/>
                    <a:p>
                      <a:pPr algn="ctr"/>
                      <a:r>
                        <a:rPr lang="en-US" sz="1100" b="1" dirty="0" smtClean="0"/>
                        <a:t>Bar Cutting</a:t>
                      </a:r>
                      <a:r>
                        <a:rPr lang="en-US" sz="1100" b="1" baseline="0" dirty="0" smtClean="0"/>
                        <a:t>/ Bending Machine</a:t>
                      </a:r>
                      <a:endParaRPr lang="en-US" b="1" dirty="0"/>
                    </a:p>
                  </a:txBody>
                  <a:tcPr/>
                </a:tc>
                <a:tc>
                  <a:txBody>
                    <a:bodyPr/>
                    <a:lstStyle/>
                    <a:p>
                      <a:endParaRPr lang="en-US"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4</a:t>
                      </a:r>
                      <a:endParaRPr lang="en-US" sz="1200" b="1" dirty="0"/>
                    </a:p>
                  </a:txBody>
                  <a:tcPr/>
                </a:tc>
              </a:tr>
              <a:tr h="370840">
                <a:tc>
                  <a:txBody>
                    <a:bodyPr/>
                    <a:lstStyle/>
                    <a:p>
                      <a:pPr algn="ctr"/>
                      <a:r>
                        <a:rPr lang="en-US" sz="1200" b="1" dirty="0" smtClean="0"/>
                        <a:t>8</a:t>
                      </a:r>
                      <a:endParaRPr lang="en-US" sz="1200" b="1" dirty="0"/>
                    </a:p>
                  </a:txBody>
                  <a:tcPr/>
                </a:tc>
                <a:tc>
                  <a:txBody>
                    <a:bodyPr/>
                    <a:lstStyle/>
                    <a:p>
                      <a:pPr algn="ctr"/>
                      <a:r>
                        <a:rPr lang="en-US" sz="1050" b="1" dirty="0" smtClean="0"/>
                        <a:t>Mixer Machine With</a:t>
                      </a:r>
                      <a:r>
                        <a:rPr lang="en-US" sz="1050" b="1" baseline="0" dirty="0" smtClean="0"/>
                        <a:t> Weigh Batcher</a:t>
                      </a:r>
                      <a:endParaRPr lang="en-US" sz="1050" b="1" dirty="0"/>
                    </a:p>
                  </a:txBody>
                  <a:tcPr/>
                </a:tc>
                <a:tc>
                  <a:txBody>
                    <a:bodyPr/>
                    <a:lstStyle/>
                    <a:p>
                      <a:endParaRPr lang="en-US"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2</a:t>
                      </a:r>
                      <a:endParaRPr lang="en-US" sz="1200" b="1" dirty="0"/>
                    </a:p>
                  </a:txBody>
                  <a:tcPr/>
                </a:tc>
              </a:tr>
              <a:tr h="370840">
                <a:tc>
                  <a:txBody>
                    <a:bodyPr/>
                    <a:lstStyle/>
                    <a:p>
                      <a:pPr algn="ctr"/>
                      <a:r>
                        <a:rPr lang="en-US" sz="1200" b="1" dirty="0" smtClean="0"/>
                        <a:t>9</a:t>
                      </a:r>
                      <a:endParaRPr lang="en-US" sz="1200" b="1" dirty="0"/>
                    </a:p>
                  </a:txBody>
                  <a:tcPr/>
                </a:tc>
                <a:tc>
                  <a:txBody>
                    <a:bodyPr/>
                    <a:lstStyle/>
                    <a:p>
                      <a:pPr algn="ctr"/>
                      <a:r>
                        <a:rPr lang="en-US" sz="1100" b="1" dirty="0" smtClean="0"/>
                        <a:t>Water tankers</a:t>
                      </a:r>
                      <a:endParaRPr lang="en-US" sz="1100" b="1" dirty="0"/>
                    </a:p>
                  </a:txBody>
                  <a:tcPr/>
                </a:tc>
                <a:tc>
                  <a:txBody>
                    <a:bodyPr/>
                    <a:lstStyle/>
                    <a:p>
                      <a:endParaRPr lang="en-US"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4</a:t>
                      </a:r>
                      <a:endParaRPr lang="en-US" sz="1200" b="1" dirty="0"/>
                    </a:p>
                  </a:txBody>
                  <a:tcPr/>
                </a:tc>
              </a:tr>
              <a:tr h="370840">
                <a:tc>
                  <a:txBody>
                    <a:bodyPr/>
                    <a:lstStyle/>
                    <a:p>
                      <a:pPr algn="ctr"/>
                      <a:r>
                        <a:rPr lang="en-US" sz="1200" b="1" dirty="0" smtClean="0"/>
                        <a:t>10</a:t>
                      </a:r>
                      <a:endParaRPr lang="en-US" sz="1200" b="1" dirty="0"/>
                    </a:p>
                  </a:txBody>
                  <a:tcPr/>
                </a:tc>
                <a:tc>
                  <a:txBody>
                    <a:bodyPr/>
                    <a:lstStyle/>
                    <a:p>
                      <a:pPr algn="ctr"/>
                      <a:r>
                        <a:rPr lang="en-US" sz="1100" b="1" dirty="0" smtClean="0"/>
                        <a:t>Total</a:t>
                      </a:r>
                      <a:r>
                        <a:rPr lang="en-US" sz="1100" b="1" baseline="0" dirty="0" smtClean="0"/>
                        <a:t> Station/</a:t>
                      </a:r>
                      <a:r>
                        <a:rPr lang="en-US" sz="1100" b="1" baseline="0" dirty="0" err="1" smtClean="0"/>
                        <a:t>Theodolite</a:t>
                      </a:r>
                      <a:endParaRPr lang="en-US" sz="1100" b="1" dirty="0"/>
                    </a:p>
                  </a:txBody>
                  <a:tcPr/>
                </a:tc>
                <a:tc>
                  <a:txBody>
                    <a:bodyPr/>
                    <a:lstStyle/>
                    <a:p>
                      <a:endParaRPr lang="en-US" dirty="0"/>
                    </a:p>
                  </a:txBody>
                  <a:tcPr/>
                </a:tc>
                <a:tc>
                  <a:txBody>
                    <a:bodyPr/>
                    <a:lstStyle/>
                    <a:p>
                      <a:pPr algn="ctr"/>
                      <a:r>
                        <a:rPr lang="en-US" sz="1200" b="1" dirty="0" smtClean="0"/>
                        <a:t>NOS</a:t>
                      </a:r>
                      <a:endParaRPr lang="en-US" sz="1200" b="1" dirty="0"/>
                    </a:p>
                  </a:txBody>
                  <a:tcPr/>
                </a:tc>
                <a:tc>
                  <a:txBody>
                    <a:bodyPr/>
                    <a:lstStyle/>
                    <a:p>
                      <a:pPr algn="ctr"/>
                      <a:r>
                        <a:rPr lang="en-US" sz="1200" b="1" dirty="0" smtClean="0"/>
                        <a:t>2</a:t>
                      </a:r>
                      <a:endParaRPr lang="en-US" sz="1200" b="1" dirty="0"/>
                    </a:p>
                  </a:txBody>
                  <a:tcPr/>
                </a:tc>
              </a:tr>
            </a:tbl>
          </a:graphicData>
        </a:graphic>
      </p:graphicFrame>
      <p:sp>
        <p:nvSpPr>
          <p:cNvPr id="5" name="Rectangle 4"/>
          <p:cNvSpPr/>
          <p:nvPr/>
        </p:nvSpPr>
        <p:spPr>
          <a:xfrm>
            <a:off x="609600" y="457200"/>
            <a:ext cx="7772400" cy="500137"/>
          </a:xfrm>
          <a:prstGeom prst="rect">
            <a:avLst/>
          </a:prstGeom>
        </p:spPr>
        <p:txBody>
          <a:bodyPr wrap="square">
            <a:spAutoFit/>
          </a:bodyPr>
          <a:lstStyle/>
          <a:p>
            <a:pPr algn="ctr"/>
            <a:r>
              <a:rPr lang="en-US" sz="1600" b="1" dirty="0" smtClean="0"/>
              <a:t>Plant &amp; Machinery Resources</a:t>
            </a:r>
          </a:p>
          <a:p>
            <a:endParaRPr lang="en-US" sz="105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1684</TotalTime>
  <Words>1766</Words>
  <Application>Microsoft Office PowerPoint</Application>
  <PresentationFormat>On-screen Show (4:3)</PresentationFormat>
  <Paragraphs>381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Aspect</vt:lpstr>
      <vt:lpstr>                 Kamlesh Kumar Singh Engineers Private Limited              Where Work Is Worship        An ISO 9001:2008 Company </vt:lpstr>
      <vt:lpstr>Kamlesh Kumar Singh Engineers Private Limited ( An ISO 9001:2008 Company)</vt:lpstr>
      <vt:lpstr>Kamlesh Kumar Singh Engineers Private Limited Is incorporated under the provision of the Companies Act 1956.  Our Company, Since Commencement of its Activities from 1989 executed various project work to the entire  satisfaction of the clients. The company has earned a reputation of the Professional Competence, Business ethics and courage in accepting the challenging works.  Our Specialty and Strength  Strict Schedule Adherence Quality Control as per specification  Most economic price structure skilled Manpower for effective and timely completion of work Maintaining HSE at all front up to standard.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Kamlesh Kumar Singh Engineers Private Limited                                                                                                                         Where Work Is Worship  An ISO 9001:2008 Company </dc:title>
  <dc:creator>PRAVEEN SRIVASTAV</dc:creator>
  <cp:lastModifiedBy>PRAVEEN SRIVASTAV</cp:lastModifiedBy>
  <cp:revision>173</cp:revision>
  <dcterms:created xsi:type="dcterms:W3CDTF">2006-08-16T00:00:00Z</dcterms:created>
  <dcterms:modified xsi:type="dcterms:W3CDTF">2018-02-15T11:07:04Z</dcterms:modified>
</cp:coreProperties>
</file>